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  <p:sldMasterId id="2147483761" r:id="rId5"/>
    <p:sldMasterId id="2147483773" r:id="rId6"/>
    <p:sldMasterId id="2147483788" r:id="rId7"/>
    <p:sldMasterId id="2147483800" r:id="rId8"/>
    <p:sldMasterId id="2147483812" r:id="rId9"/>
    <p:sldMasterId id="2147483824" r:id="rId10"/>
    <p:sldMasterId id="2147483836" r:id="rId11"/>
    <p:sldMasterId id="2147483848" r:id="rId12"/>
    <p:sldMasterId id="2147483860" r:id="rId13"/>
    <p:sldMasterId id="2147483872" r:id="rId14"/>
    <p:sldMasterId id="2147483884" r:id="rId15"/>
    <p:sldMasterId id="2147483896" r:id="rId16"/>
    <p:sldMasterId id="2147483908" r:id="rId17"/>
    <p:sldMasterId id="2147483920" r:id="rId18"/>
    <p:sldMasterId id="2147483932" r:id="rId19"/>
    <p:sldMasterId id="2147483944" r:id="rId20"/>
    <p:sldMasterId id="2147483956" r:id="rId21"/>
    <p:sldMasterId id="2147483968" r:id="rId22"/>
    <p:sldMasterId id="2147483980" r:id="rId23"/>
    <p:sldMasterId id="2147483997" r:id="rId24"/>
    <p:sldMasterId id="2147484022" r:id="rId25"/>
  </p:sldMasterIdLst>
  <p:notesMasterIdLst>
    <p:notesMasterId r:id="rId43"/>
  </p:notesMasterIdLst>
  <p:handoutMasterIdLst>
    <p:handoutMasterId r:id="rId44"/>
  </p:handoutMasterIdLst>
  <p:sldIdLst>
    <p:sldId id="736" r:id="rId26"/>
    <p:sldId id="952" r:id="rId27"/>
    <p:sldId id="954" r:id="rId28"/>
    <p:sldId id="934" r:id="rId29"/>
    <p:sldId id="953" r:id="rId30"/>
    <p:sldId id="957" r:id="rId31"/>
    <p:sldId id="958" r:id="rId32"/>
    <p:sldId id="946" r:id="rId33"/>
    <p:sldId id="937" r:id="rId34"/>
    <p:sldId id="938" r:id="rId35"/>
    <p:sldId id="939" r:id="rId36"/>
    <p:sldId id="940" r:id="rId37"/>
    <p:sldId id="941" r:id="rId38"/>
    <p:sldId id="959" r:id="rId39"/>
    <p:sldId id="942" r:id="rId40"/>
    <p:sldId id="949" r:id="rId41"/>
    <p:sldId id="917" r:id="rId4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it Gal" initials="NG" lastIdx="1" clrIdx="0">
    <p:extLst/>
  </p:cmAuthor>
  <p:cmAuthor id="2" name="Nurit Gal" initials="NG [2]" lastIdx="1" clrIdx="1">
    <p:extLst/>
  </p:cmAuthor>
  <p:cmAuthor id="3" name="ron" initials="r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192B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157" autoAdjust="0"/>
    <p:restoredTop sz="78909" autoAdjust="0"/>
  </p:normalViewPr>
  <p:slideViewPr>
    <p:cSldViewPr>
      <p:cViewPr varScale="1">
        <p:scale>
          <a:sx n="91" d="100"/>
          <a:sy n="91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129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5453" y="0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602" y="0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38FD2F-E5BB-4F28-830A-5BF6F94E52AE}" type="datetimeFigureOut">
              <a:rPr lang="he-IL" smtClean="0"/>
              <a:pPr/>
              <a:t>כ"ד/ניסן/תשע"ח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5453" y="8684826"/>
            <a:ext cx="2972547" cy="4577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602" y="8684826"/>
            <a:ext cx="2972547" cy="4577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3EC1DB-B36C-4839-B341-261480A3C9F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409121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D3332C9-36D8-4361-B24B-09190C06EB6D}" type="datetimeFigureOut">
              <a:rPr lang="he-IL" smtClean="0"/>
              <a:pPr/>
              <a:t>כ"ד/ניסן/תשע"ח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F92D717-03E0-494F-8E77-3F13F7C7A1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38740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D717-03E0-494F-8E77-3F13F7C7A167}" type="slidenum">
              <a:rPr lang="he-IL" smtClean="0"/>
              <a:pPr/>
              <a:t>1</a:t>
            </a:fld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68718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D717-03E0-494F-8E77-3F13F7C7A167}" type="slidenum">
              <a:rPr lang="he-IL">
                <a:solidFill>
                  <a:prstClr val="black"/>
                </a:solidFill>
              </a:rPr>
              <a:pPr/>
              <a:t>11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D717-03E0-494F-8E77-3F13F7C7A167}" type="slidenum">
              <a:rPr lang="he-IL" smtClean="0"/>
              <a:pPr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687187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D717-03E0-494F-8E77-3F13F7C7A167}" type="slidenum">
              <a:rPr lang="he-IL">
                <a:solidFill>
                  <a:prstClr val="black"/>
                </a:solidFill>
              </a:rPr>
              <a:pPr/>
              <a:t>13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D717-03E0-494F-8E77-3F13F7C7A167}" type="slidenum">
              <a:rPr lang="he-IL">
                <a:solidFill>
                  <a:prstClr val="black"/>
                </a:solidFill>
              </a:rPr>
              <a:pPr/>
              <a:t>14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5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D717-03E0-494F-8E77-3F13F7C7A167}" type="slidenum">
              <a:rPr lang="he-IL">
                <a:solidFill>
                  <a:prstClr val="black"/>
                </a:solidFill>
              </a:rPr>
              <a:pPr/>
              <a:t>15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D717-03E0-494F-8E77-3F13F7C7A167}" type="slidenum">
              <a:rPr lang="he-IL">
                <a:solidFill>
                  <a:prstClr val="black"/>
                </a:solidFill>
              </a:rPr>
              <a:pPr/>
              <a:t>17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D717-03E0-494F-8E77-3F13F7C7A167}" type="slidenum">
              <a:rPr lang="he-IL">
                <a:solidFill>
                  <a:prstClr val="black"/>
                </a:solidFill>
              </a:rPr>
              <a:pPr/>
              <a:t>2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D717-03E0-494F-8E77-3F13F7C7A167}" type="slidenum">
              <a:rPr lang="he-IL">
                <a:solidFill>
                  <a:prstClr val="black"/>
                </a:solidFill>
              </a:rPr>
              <a:pPr/>
              <a:t>3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D717-03E0-494F-8E77-3F13F7C7A167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D717-03E0-494F-8E77-3F13F7C7A167}" type="slidenum">
              <a:rPr lang="he-IL">
                <a:solidFill>
                  <a:prstClr val="black"/>
                </a:solidFill>
              </a:rPr>
              <a:pPr/>
              <a:t>6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5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D717-03E0-494F-8E77-3F13F7C7A167}" type="slidenum">
              <a:rPr lang="he-IL">
                <a:solidFill>
                  <a:prstClr val="black"/>
                </a:solidFill>
              </a:rPr>
              <a:pPr/>
              <a:t>7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D717-03E0-494F-8E77-3F13F7C7A167}" type="slidenum">
              <a:rPr lang="he-IL">
                <a:solidFill>
                  <a:prstClr val="black"/>
                </a:solidFill>
              </a:rPr>
              <a:pPr/>
              <a:t>8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D717-03E0-494F-8E77-3F13F7C7A167}" type="slidenum">
              <a:rPr lang="he-IL">
                <a:solidFill>
                  <a:prstClr val="black"/>
                </a:solidFill>
              </a:rPr>
              <a:pPr/>
              <a:t>9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D717-03E0-494F-8E77-3F13F7C7A167}" type="slidenum">
              <a:rPr lang="he-IL">
                <a:solidFill>
                  <a:prstClr val="black"/>
                </a:solidFill>
              </a:rPr>
              <a:pPr/>
              <a:t>10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9" Type="http://schemas.openxmlformats.org/officeDocument/2006/relationships/image" Target="../media/image46.jpe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jpeg"/><Relationship Id="rId47" Type="http://schemas.openxmlformats.org/officeDocument/2006/relationships/image" Target="../media/image54.png"/><Relationship Id="rId50" Type="http://schemas.openxmlformats.org/officeDocument/2006/relationships/image" Target="../media/image57.jpeg"/><Relationship Id="rId55" Type="http://schemas.openxmlformats.org/officeDocument/2006/relationships/image" Target="../media/image62.png"/><Relationship Id="rId63" Type="http://schemas.openxmlformats.org/officeDocument/2006/relationships/image" Target="../media/image70.png"/><Relationship Id="rId68" Type="http://schemas.openxmlformats.org/officeDocument/2006/relationships/image" Target="../media/image75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6" Type="http://schemas.openxmlformats.org/officeDocument/2006/relationships/image" Target="../media/image23.jpeg"/><Relationship Id="rId29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32" Type="http://schemas.openxmlformats.org/officeDocument/2006/relationships/image" Target="../media/image39.jpeg"/><Relationship Id="rId37" Type="http://schemas.openxmlformats.org/officeDocument/2006/relationships/image" Target="../media/image44.png"/><Relationship Id="rId40" Type="http://schemas.openxmlformats.org/officeDocument/2006/relationships/image" Target="../media/image47.jpeg"/><Relationship Id="rId45" Type="http://schemas.openxmlformats.org/officeDocument/2006/relationships/image" Target="../media/image52.jpeg"/><Relationship Id="rId53" Type="http://schemas.openxmlformats.org/officeDocument/2006/relationships/image" Target="../media/image60.jpeg"/><Relationship Id="rId58" Type="http://schemas.openxmlformats.org/officeDocument/2006/relationships/image" Target="../media/image65.png"/><Relationship Id="rId66" Type="http://schemas.openxmlformats.org/officeDocument/2006/relationships/image" Target="../media/image73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jpeg"/><Relationship Id="rId36" Type="http://schemas.openxmlformats.org/officeDocument/2006/relationships/image" Target="../media/image43.png"/><Relationship Id="rId49" Type="http://schemas.openxmlformats.org/officeDocument/2006/relationships/image" Target="../media/image56.jpeg"/><Relationship Id="rId57" Type="http://schemas.openxmlformats.org/officeDocument/2006/relationships/image" Target="../media/image64.jpeg"/><Relationship Id="rId61" Type="http://schemas.openxmlformats.org/officeDocument/2006/relationships/image" Target="../media/image68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31" Type="http://schemas.openxmlformats.org/officeDocument/2006/relationships/image" Target="../media/image38.png"/><Relationship Id="rId44" Type="http://schemas.openxmlformats.org/officeDocument/2006/relationships/image" Target="../media/image51.jpeg"/><Relationship Id="rId52" Type="http://schemas.openxmlformats.org/officeDocument/2006/relationships/image" Target="../media/image59.png"/><Relationship Id="rId60" Type="http://schemas.openxmlformats.org/officeDocument/2006/relationships/image" Target="../media/image67.jpeg"/><Relationship Id="rId65" Type="http://schemas.openxmlformats.org/officeDocument/2006/relationships/image" Target="../media/image7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png"/><Relationship Id="rId27" Type="http://schemas.openxmlformats.org/officeDocument/2006/relationships/image" Target="../media/image34.jpe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jpeg"/><Relationship Id="rId48" Type="http://schemas.openxmlformats.org/officeDocument/2006/relationships/image" Target="../media/image55.jpeg"/><Relationship Id="rId56" Type="http://schemas.openxmlformats.org/officeDocument/2006/relationships/image" Target="../media/image63.png"/><Relationship Id="rId64" Type="http://schemas.openxmlformats.org/officeDocument/2006/relationships/image" Target="../media/image71.jpeg"/><Relationship Id="rId8" Type="http://schemas.openxmlformats.org/officeDocument/2006/relationships/image" Target="../media/image15.jpeg"/><Relationship Id="rId51" Type="http://schemas.openxmlformats.org/officeDocument/2006/relationships/image" Target="../media/image58.jpeg"/><Relationship Id="rId3" Type="http://schemas.openxmlformats.org/officeDocument/2006/relationships/image" Target="../media/image10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jpeg"/><Relationship Id="rId33" Type="http://schemas.openxmlformats.org/officeDocument/2006/relationships/image" Target="../media/image40.jpeg"/><Relationship Id="rId38" Type="http://schemas.openxmlformats.org/officeDocument/2006/relationships/image" Target="../media/image45.jpeg"/><Relationship Id="rId46" Type="http://schemas.openxmlformats.org/officeDocument/2006/relationships/image" Target="../media/image53.jpeg"/><Relationship Id="rId59" Type="http://schemas.openxmlformats.org/officeDocument/2006/relationships/image" Target="../media/image66.png"/><Relationship Id="rId67" Type="http://schemas.openxmlformats.org/officeDocument/2006/relationships/image" Target="../media/image74.jpeg"/><Relationship Id="rId20" Type="http://schemas.openxmlformats.org/officeDocument/2006/relationships/image" Target="../media/image27.jpeg"/><Relationship Id="rId41" Type="http://schemas.openxmlformats.org/officeDocument/2006/relationships/image" Target="../media/image48.jpeg"/><Relationship Id="rId54" Type="http://schemas.openxmlformats.org/officeDocument/2006/relationships/image" Target="../media/image61.png"/><Relationship Id="rId62" Type="http://schemas.openxmlformats.org/officeDocument/2006/relationships/image" Target="../media/image69.png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http://www.avivamcg.com/" TargetMode="External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9" Type="http://schemas.openxmlformats.org/officeDocument/2006/relationships/image" Target="../media/image46.jpe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jpeg"/><Relationship Id="rId47" Type="http://schemas.openxmlformats.org/officeDocument/2006/relationships/image" Target="../media/image54.png"/><Relationship Id="rId50" Type="http://schemas.openxmlformats.org/officeDocument/2006/relationships/image" Target="../media/image57.jpeg"/><Relationship Id="rId55" Type="http://schemas.openxmlformats.org/officeDocument/2006/relationships/image" Target="../media/image62.png"/><Relationship Id="rId63" Type="http://schemas.openxmlformats.org/officeDocument/2006/relationships/image" Target="../media/image70.png"/><Relationship Id="rId68" Type="http://schemas.openxmlformats.org/officeDocument/2006/relationships/image" Target="../media/image75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6" Type="http://schemas.openxmlformats.org/officeDocument/2006/relationships/image" Target="../media/image23.jpeg"/><Relationship Id="rId29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32" Type="http://schemas.openxmlformats.org/officeDocument/2006/relationships/image" Target="../media/image39.jpeg"/><Relationship Id="rId37" Type="http://schemas.openxmlformats.org/officeDocument/2006/relationships/image" Target="../media/image44.png"/><Relationship Id="rId40" Type="http://schemas.openxmlformats.org/officeDocument/2006/relationships/image" Target="../media/image47.jpeg"/><Relationship Id="rId45" Type="http://schemas.openxmlformats.org/officeDocument/2006/relationships/image" Target="../media/image52.jpeg"/><Relationship Id="rId53" Type="http://schemas.openxmlformats.org/officeDocument/2006/relationships/image" Target="../media/image60.jpeg"/><Relationship Id="rId58" Type="http://schemas.openxmlformats.org/officeDocument/2006/relationships/image" Target="../media/image65.png"/><Relationship Id="rId66" Type="http://schemas.openxmlformats.org/officeDocument/2006/relationships/image" Target="../media/image73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jpeg"/><Relationship Id="rId36" Type="http://schemas.openxmlformats.org/officeDocument/2006/relationships/image" Target="../media/image43.png"/><Relationship Id="rId49" Type="http://schemas.openxmlformats.org/officeDocument/2006/relationships/image" Target="../media/image56.jpeg"/><Relationship Id="rId57" Type="http://schemas.openxmlformats.org/officeDocument/2006/relationships/image" Target="../media/image64.jpeg"/><Relationship Id="rId61" Type="http://schemas.openxmlformats.org/officeDocument/2006/relationships/image" Target="../media/image68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31" Type="http://schemas.openxmlformats.org/officeDocument/2006/relationships/image" Target="../media/image38.png"/><Relationship Id="rId44" Type="http://schemas.openxmlformats.org/officeDocument/2006/relationships/image" Target="../media/image51.jpeg"/><Relationship Id="rId52" Type="http://schemas.openxmlformats.org/officeDocument/2006/relationships/image" Target="../media/image59.png"/><Relationship Id="rId60" Type="http://schemas.openxmlformats.org/officeDocument/2006/relationships/image" Target="../media/image67.jpeg"/><Relationship Id="rId65" Type="http://schemas.openxmlformats.org/officeDocument/2006/relationships/image" Target="../media/image7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png"/><Relationship Id="rId27" Type="http://schemas.openxmlformats.org/officeDocument/2006/relationships/image" Target="../media/image34.jpe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jpeg"/><Relationship Id="rId48" Type="http://schemas.openxmlformats.org/officeDocument/2006/relationships/image" Target="../media/image55.jpeg"/><Relationship Id="rId56" Type="http://schemas.openxmlformats.org/officeDocument/2006/relationships/image" Target="../media/image63.png"/><Relationship Id="rId64" Type="http://schemas.openxmlformats.org/officeDocument/2006/relationships/image" Target="../media/image71.jpeg"/><Relationship Id="rId8" Type="http://schemas.openxmlformats.org/officeDocument/2006/relationships/image" Target="../media/image15.jpeg"/><Relationship Id="rId51" Type="http://schemas.openxmlformats.org/officeDocument/2006/relationships/image" Target="../media/image58.jpeg"/><Relationship Id="rId3" Type="http://schemas.openxmlformats.org/officeDocument/2006/relationships/image" Target="../media/image10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jpeg"/><Relationship Id="rId33" Type="http://schemas.openxmlformats.org/officeDocument/2006/relationships/image" Target="../media/image40.jpeg"/><Relationship Id="rId38" Type="http://schemas.openxmlformats.org/officeDocument/2006/relationships/image" Target="../media/image45.jpeg"/><Relationship Id="rId46" Type="http://schemas.openxmlformats.org/officeDocument/2006/relationships/image" Target="../media/image53.jpeg"/><Relationship Id="rId59" Type="http://schemas.openxmlformats.org/officeDocument/2006/relationships/image" Target="../media/image66.png"/><Relationship Id="rId67" Type="http://schemas.openxmlformats.org/officeDocument/2006/relationships/image" Target="../media/image74.jpeg"/><Relationship Id="rId20" Type="http://schemas.openxmlformats.org/officeDocument/2006/relationships/image" Target="../media/image27.jpeg"/><Relationship Id="rId41" Type="http://schemas.openxmlformats.org/officeDocument/2006/relationships/image" Target="../media/image48.jpeg"/><Relationship Id="rId54" Type="http://schemas.openxmlformats.org/officeDocument/2006/relationships/image" Target="../media/image61.png"/><Relationship Id="rId62" Type="http://schemas.openxmlformats.org/officeDocument/2006/relationships/image" Target="../media/image69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http://www.avivamcg.com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aviv_covert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11"/>
            <a:ext cx="9157189" cy="705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9696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+ brown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3" y="1772825"/>
            <a:ext cx="8102936" cy="4370809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3699771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8594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2062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232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9988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9309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3483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9192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2750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2982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53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+ blue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3" y="1772825"/>
            <a:ext cx="8102936" cy="4370809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7310A"/>
                </a:solidFill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7606109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6173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411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8865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4757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5309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8587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9484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6868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7550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74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noProof="0"/>
              <a:t>לחץ על הסמל כדי להוסיף טבלה</a:t>
            </a:r>
          </a:p>
        </p:txBody>
      </p:sp>
    </p:spTree>
    <p:extLst>
      <p:ext uri="{BB962C8B-B14F-4D97-AF65-F5344CB8AC3E}">
        <p14:creationId xmlns="" xmlns:p14="http://schemas.microsoft.com/office/powerpoint/2010/main" val="31771931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4773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3625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7606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856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93749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2765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63980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9582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4662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03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27118065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115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25870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0044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620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0361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6569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6797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6810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8899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5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0601" y="288925"/>
            <a:ext cx="8154987" cy="254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5613" y="1065281"/>
            <a:ext cx="8107363" cy="4505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="" xmlns:p14="http://schemas.microsoft.com/office/powerpoint/2010/main" val="13646190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6643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0022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329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962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71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85244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2238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9584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8106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27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aviv_covert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6456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ogo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3" y="5508680"/>
            <a:ext cx="2255839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220075" y="2636953"/>
            <a:ext cx="3239716" cy="1512887"/>
          </a:xfrm>
          <a:prstGeom prst="rect">
            <a:avLst/>
          </a:prstGeom>
        </p:spPr>
        <p:txBody>
          <a:bodyPr/>
          <a:lstStyle>
            <a:lvl1pPr>
              <a:buNone/>
              <a:defRPr sz="4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</p:spTree>
    <p:extLst>
      <p:ext uri="{BB962C8B-B14F-4D97-AF65-F5344CB8AC3E}">
        <p14:creationId xmlns="" xmlns:p14="http://schemas.microsoft.com/office/powerpoint/2010/main" val="150449439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6645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5813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67840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8734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6931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8829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4721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8793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0752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57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971607" y="1916836"/>
            <a:ext cx="6995120" cy="3847047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 baseline="0"/>
            </a:lvl1pPr>
            <a:lvl2pPr>
              <a:buFontTx/>
              <a:buBlip>
                <a:blip r:embed="rId2"/>
              </a:buBlip>
              <a:defRPr sz="1600" baseline="0"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46" name="Title Placeholder 1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1058548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5259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1206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57060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6289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0213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8430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26890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26718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1918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76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5171" y="1412929"/>
            <a:ext cx="22493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he-IL" sz="3200">
                <a:solidFill>
                  <a:srgbClr val="FFC000"/>
                </a:solidFill>
                <a:latin typeface="Calibri"/>
              </a:rPr>
              <a:t>כותרת משנה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7" y="2276981"/>
            <a:ext cx="6995120" cy="3847047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 baseline="0"/>
            </a:lvl1pPr>
            <a:lvl2pPr>
              <a:buFontTx/>
              <a:buBlip>
                <a:blip r:embed="rId2"/>
              </a:buBlip>
              <a:defRPr sz="1600" baseline="0"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91640634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6717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4305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7031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6212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48927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8374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6506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63291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18925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תמונה 6" descr="99C3E5E4-3E59-4A38-B497-BA44B356CE6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3416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0"/>
          </p:nvPr>
        </p:nvSpPr>
        <p:spPr>
          <a:xfrm>
            <a:off x="2123785" y="1916223"/>
            <a:ext cx="5450235" cy="1296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noProof="0"/>
              <a:t>לחץ על הסמל כדי להוסיף טבלה</a:t>
            </a:r>
          </a:p>
        </p:txBody>
      </p:sp>
    </p:spTree>
    <p:extLst>
      <p:ext uri="{BB962C8B-B14F-4D97-AF65-F5344CB8AC3E}">
        <p14:creationId xmlns="" xmlns:p14="http://schemas.microsoft.com/office/powerpoint/2010/main" val="370685850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7484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52765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9476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8708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 algn="r">
              <a:defRPr lang="he-IL" sz="3600" kern="1200" dirty="0">
                <a:solidFill>
                  <a:srgbClr val="2192B3"/>
                </a:solidFill>
                <a:latin typeface="MeodedPashut_OE Regular" pitchFamily="50" charset="-79"/>
                <a:ea typeface="+mn-ea"/>
                <a:cs typeface="MeodedPashut_OE Regular" pitchFamily="50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מחבר ישר 6"/>
          <p:cNvCxnSpPr/>
          <p:nvPr userDrawn="1"/>
        </p:nvCxnSpPr>
        <p:spPr>
          <a:xfrm flipH="1">
            <a:off x="549896" y="908720"/>
            <a:ext cx="813690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 descr="99C3E5E4-3E59-4A38-B497-BA44B356CE6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207117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75091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67470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89675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7448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547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rtlCol="1">
            <a:normAutofit/>
          </a:bodyPr>
          <a:lstStyle>
            <a:lvl1pPr>
              <a:defRPr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7775848" y="1268867"/>
            <a:ext cx="1368152" cy="19446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588185" y="1268519"/>
            <a:ext cx="1871663" cy="194468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</p:spTree>
    <p:extLst>
      <p:ext uri="{BB962C8B-B14F-4D97-AF65-F5344CB8AC3E}">
        <p14:creationId xmlns="" xmlns:p14="http://schemas.microsoft.com/office/powerpoint/2010/main" val="256682590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84212" y="476250"/>
            <a:ext cx="8208963" cy="720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2014_11_28_Kabalo, Honi_Israeli RE Scheme.pptx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 |  Page </a:t>
            </a:r>
            <a:fld id="{45BD3364-4CA0-49A2-956B-F0B13A8C68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45926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51398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45565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26454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8555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61904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0902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17081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83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7310A"/>
                </a:solidFill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1565212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oca-cola-logo-900602F8B1-seek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144768"/>
            <a:ext cx="8270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7975603" y="1489130"/>
            <a:ext cx="1123951" cy="3095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>
                <a:solidFill>
                  <a:srgbClr val="058194"/>
                </a:solidFill>
                <a:latin typeface="Calibri"/>
              </a:rPr>
              <a:t>פיננסים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368925" y="1941513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5364163" y="1524055"/>
            <a:ext cx="1231900" cy="263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>
                <a:solidFill>
                  <a:srgbClr val="058194"/>
                </a:solidFill>
                <a:latin typeface="Calibri"/>
              </a:rPr>
              <a:t>ממשלתי ציבורי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3203579" y="1489130"/>
            <a:ext cx="1193800" cy="3460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>
                <a:solidFill>
                  <a:srgbClr val="058194"/>
                </a:solidFill>
                <a:latin typeface="Calibri"/>
              </a:rPr>
              <a:t>תעשייה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124075" y="1489130"/>
            <a:ext cx="1195388" cy="3460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>
                <a:solidFill>
                  <a:srgbClr val="058194"/>
                </a:solidFill>
                <a:latin typeface="Calibri"/>
              </a:rPr>
              <a:t>הייטק</a:t>
            </a: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-107951" y="1489130"/>
            <a:ext cx="1100139" cy="3460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>
                <a:solidFill>
                  <a:srgbClr val="058194"/>
                </a:solidFill>
                <a:latin typeface="Calibri"/>
              </a:rPr>
              <a:t>ארגוני שרות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042993" y="1489130"/>
            <a:ext cx="1106487" cy="3397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>
                <a:solidFill>
                  <a:srgbClr val="058194"/>
                </a:solidFill>
                <a:latin typeface="Calibri"/>
              </a:rPr>
              <a:t>קמעונאות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284663" y="1941513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282951" y="1941513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128839" y="1941513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020763" y="1941513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pic>
        <p:nvPicPr>
          <p:cNvPr id="15" name="Picture 15" descr="158465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516" y="2184402"/>
            <a:ext cx="4667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hot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5" y="2635251"/>
            <a:ext cx="7366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mirs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360" y="3121080"/>
            <a:ext cx="5556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orange_b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94" y="3697288"/>
            <a:ext cx="38735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better pla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76" y="4089454"/>
            <a:ext cx="6445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eg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545" y="4562530"/>
            <a:ext cx="39528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1" descr="Paz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6053" y="5191126"/>
            <a:ext cx="6254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2" descr="555859-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365" y="5681718"/>
            <a:ext cx="425451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3" descr="136894-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9" y="2138418"/>
            <a:ext cx="1006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62051" y="2813105"/>
            <a:ext cx="787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3957" y="3668716"/>
            <a:ext cx="9064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6" descr="superphar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60449" y="4505380"/>
            <a:ext cx="103505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7" descr="205280-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20803" y="5265791"/>
            <a:ext cx="488951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" descr="logos_AMDOC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32032" y="2097139"/>
            <a:ext cx="9747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9" descr="LOGIC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22503" y="2476500"/>
            <a:ext cx="946151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0" descr="primesense_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36796" y="2989264"/>
            <a:ext cx="90963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1" descr="lumeni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28851" y="3451227"/>
            <a:ext cx="914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2" descr="285929-hp-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95531" y="3838583"/>
            <a:ext cx="7874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3" descr="orbotech_logo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27268" y="4678418"/>
            <a:ext cx="9112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4" descr="Philips_logo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86003" y="5168954"/>
            <a:ext cx="844551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5" descr="26837eci_logo"/>
          <p:cNvPicPr>
            <a:picLocks noChangeAspect="1" noChangeArrowheads="1"/>
          </p:cNvPicPr>
          <p:nvPr/>
        </p:nvPicPr>
        <p:blipFill>
          <a:blip r:embed="rId23" cstate="print"/>
          <a:srcRect l="2472" t="1733" r="2472" b="2502"/>
          <a:stretch>
            <a:fillRect/>
          </a:stretch>
        </p:blipFill>
        <p:spPr bwMode="auto">
          <a:xfrm>
            <a:off x="2514630" y="5632505"/>
            <a:ext cx="403225" cy="434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" name="Picture 37" descr="nilit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95685" y="2097088"/>
            <a:ext cx="6016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8" descr="multylock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471867" y="2446339"/>
            <a:ext cx="64611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9" descr="600024863logob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527427" y="2801938"/>
            <a:ext cx="534988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0" descr="KETER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500448" y="3009900"/>
            <a:ext cx="5921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1" descr="TZINURUT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624267" y="3379789"/>
            <a:ext cx="3429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2" descr="BT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452813" y="3800482"/>
            <a:ext cx="685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3" descr="logo_nesher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508405" y="4125915"/>
            <a:ext cx="5762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4" descr="IAI-logo-09C1ACC64F-seeklogo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594130" y="4608513"/>
            <a:ext cx="4032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5" descr="580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519489" y="5026027"/>
            <a:ext cx="55245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6" descr="elbit_systems_logo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527433" y="5281668"/>
            <a:ext cx="5381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7" descr="IMI_logo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622705" y="5634093"/>
            <a:ext cx="3476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4284663" y="1489130"/>
            <a:ext cx="1041400" cy="3460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>
                <a:solidFill>
                  <a:srgbClr val="058194"/>
                </a:solidFill>
                <a:latin typeface="Calibri"/>
              </a:rPr>
              <a:t>מוצרי צריכה</a:t>
            </a:r>
          </a:p>
        </p:txBody>
      </p:sp>
      <p:pic>
        <p:nvPicPr>
          <p:cNvPr id="48" name="Picture 49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378326" y="2066978"/>
            <a:ext cx="8905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0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356107" y="2938517"/>
            <a:ext cx="8778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1" descr="idb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147055" y="5038726"/>
            <a:ext cx="635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2" descr="TADIRANֹGROUP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489477" y="3222630"/>
            <a:ext cx="5889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3" descr="עופר השקעות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8175655" y="5510267"/>
            <a:ext cx="5762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4" descr="PazGas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506942" y="3621088"/>
            <a:ext cx="642937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" descr="teva_naot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441825" y="4252915"/>
            <a:ext cx="736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6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473584" y="4776788"/>
            <a:ext cx="6381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7" descr="strauss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505330" y="5143500"/>
            <a:ext cx="615951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8" descr="19_141"/>
          <p:cNvPicPr>
            <a:picLocks noChangeAspect="1" noChangeArrowheads="1"/>
          </p:cNvPicPr>
          <p:nvPr/>
        </p:nvPicPr>
        <p:blipFill>
          <a:blip r:embed="rId44" cstate="print"/>
          <a:srcRect l="18695" t="24083" r="18388" b="23445"/>
          <a:stretch>
            <a:fillRect/>
          </a:stretch>
        </p:blipFill>
        <p:spPr bwMode="auto">
          <a:xfrm>
            <a:off x="4578351" y="5634038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6697666" y="1489130"/>
            <a:ext cx="1123951" cy="3095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>
                <a:solidFill>
                  <a:srgbClr val="058194"/>
                </a:solidFill>
                <a:latin typeface="Calibri"/>
              </a:rPr>
              <a:t>בריאות</a:t>
            </a:r>
          </a:p>
        </p:txBody>
      </p:sp>
      <p:pic>
        <p:nvPicPr>
          <p:cNvPr id="59" name="Picture 60" descr="poalim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7970840" y="2024064"/>
            <a:ext cx="985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61" descr="leumi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8024841" y="2641600"/>
            <a:ext cx="8794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2" descr="6575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8097864" y="2967093"/>
            <a:ext cx="7318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3" descr="cal_heb logo"/>
          <p:cNvPicPr>
            <a:picLocks noChangeAspect="1" noChangeArrowheads="1"/>
          </p:cNvPicPr>
          <p:nvPr/>
        </p:nvPicPr>
        <p:blipFill>
          <a:blip r:embed="rId48" cstate="print"/>
          <a:srcRect b="15858"/>
          <a:stretch>
            <a:fillRect/>
          </a:stretch>
        </p:blipFill>
        <p:spPr bwMode="auto">
          <a:xfrm>
            <a:off x="8116916" y="4191001"/>
            <a:ext cx="6953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4" descr="clal holdings_heb logo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7904189" y="3703638"/>
            <a:ext cx="11191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ine 66"/>
          <p:cNvSpPr>
            <a:spLocks noChangeShapeType="1"/>
          </p:cNvSpPr>
          <p:nvPr/>
        </p:nvSpPr>
        <p:spPr bwMode="auto">
          <a:xfrm>
            <a:off x="6596063" y="1941513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65" name="Line 67"/>
          <p:cNvSpPr>
            <a:spLocks noChangeShapeType="1"/>
          </p:cNvSpPr>
          <p:nvPr/>
        </p:nvSpPr>
        <p:spPr bwMode="auto">
          <a:xfrm>
            <a:off x="7824788" y="1941513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6762752" y="2089150"/>
            <a:ext cx="895351" cy="3919538"/>
            <a:chOff x="4710" y="1270"/>
            <a:chExt cx="564" cy="2469"/>
          </a:xfrm>
        </p:grpSpPr>
        <p:pic>
          <p:nvPicPr>
            <p:cNvPr id="67" name="Picture 68" descr="149909-5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4710" y="1270"/>
              <a:ext cx="56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9" descr="meuchedet"/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4745" y="1567"/>
              <a:ext cx="49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70"/>
            <p:cNvPicPr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4711" y="1758"/>
              <a:ext cx="563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71"/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4902" y="1933"/>
              <a:ext cx="180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72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4872" y="2239"/>
              <a:ext cx="24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73"/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4853" y="2516"/>
              <a:ext cx="27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74"/>
            <p:cNvPicPr>
              <a:picLocks noChangeAspect="1" noChangeArrowheads="1"/>
            </p:cNvPicPr>
            <p:nvPr/>
          </p:nvPicPr>
          <p:blipFill>
            <a:blip r:embed="rId56" cstate="print"/>
            <a:srcRect/>
            <a:stretch>
              <a:fillRect/>
            </a:stretch>
          </p:blipFill>
          <p:spPr bwMode="auto">
            <a:xfrm>
              <a:off x="4781" y="2834"/>
              <a:ext cx="42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75"/>
            <p:cNvPicPr>
              <a:picLocks noChangeAspect="1" noChangeArrowheads="1"/>
            </p:cNvPicPr>
            <p:nvPr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4751" y="3033"/>
              <a:ext cx="48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76"/>
            <p:cNvPicPr>
              <a:picLocks noChangeAspect="1" noChangeArrowheads="1"/>
            </p:cNvPicPr>
            <p:nvPr/>
          </p:nvPicPr>
          <p:blipFill>
            <a:blip r:embed="rId58" cstate="print"/>
            <a:srcRect/>
            <a:stretch>
              <a:fillRect/>
            </a:stretch>
          </p:blipFill>
          <p:spPr bwMode="auto">
            <a:xfrm>
              <a:off x="4798" y="3270"/>
              <a:ext cx="3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77"/>
            <p:cNvPicPr>
              <a:picLocks noChangeAspect="1" noChangeArrowheads="1"/>
            </p:cNvPicPr>
            <p:nvPr/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4778" y="3475"/>
              <a:ext cx="429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Group 91"/>
          <p:cNvGrpSpPr>
            <a:grpSpLocks/>
          </p:cNvGrpSpPr>
          <p:nvPr/>
        </p:nvGrpSpPr>
        <p:grpSpPr bwMode="auto">
          <a:xfrm>
            <a:off x="5562629" y="2122491"/>
            <a:ext cx="879475" cy="4060825"/>
            <a:chOff x="3948" y="1212"/>
            <a:chExt cx="572" cy="2643"/>
          </a:xfrm>
        </p:grpSpPr>
        <p:pic>
          <p:nvPicPr>
            <p:cNvPr id="78" name="Picture 81" descr="mekorot_heb logo"/>
            <p:cNvPicPr>
              <a:picLocks noChangeAspect="1" noChangeArrowheads="1"/>
            </p:cNvPicPr>
            <p:nvPr/>
          </p:nvPicPr>
          <p:blipFill>
            <a:blip r:embed="rId60" cstate="print"/>
            <a:srcRect/>
            <a:stretch>
              <a:fillRect/>
            </a:stretch>
          </p:blipFill>
          <p:spPr bwMode="auto">
            <a:xfrm>
              <a:off x="3968" y="1212"/>
              <a:ext cx="5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82" descr="600074801logob"/>
            <p:cNvPicPr>
              <a:picLocks noChangeAspect="1" noChangeArrowheads="1"/>
            </p:cNvPicPr>
            <p:nvPr/>
          </p:nvPicPr>
          <p:blipFill>
            <a:blip r:embed="rId61" cstate="print"/>
            <a:srcRect/>
            <a:stretch>
              <a:fillRect/>
            </a:stretch>
          </p:blipFill>
          <p:spPr bwMode="auto">
            <a:xfrm>
              <a:off x="4033" y="1557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83" descr="250px-רשות_המים_לוגו"/>
            <p:cNvPicPr>
              <a:picLocks noChangeAspect="1" noChangeArrowheads="1"/>
            </p:cNvPicPr>
            <p:nvPr/>
          </p:nvPicPr>
          <p:blipFill>
            <a:blip r:embed="rId62" cstate="print"/>
            <a:srcRect/>
            <a:stretch>
              <a:fillRect/>
            </a:stretch>
          </p:blipFill>
          <p:spPr bwMode="auto">
            <a:xfrm>
              <a:off x="3960" y="1754"/>
              <a:ext cx="547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84" descr="ingl_logo_353"/>
            <p:cNvPicPr>
              <a:picLocks noChangeAspect="1" noChangeArrowheads="1"/>
            </p:cNvPicPr>
            <p:nvPr/>
          </p:nvPicPr>
          <p:blipFill>
            <a:blip r:embed="rId63" cstate="print"/>
            <a:srcRect/>
            <a:stretch>
              <a:fillRect/>
            </a:stretch>
          </p:blipFill>
          <p:spPr bwMode="auto">
            <a:xfrm>
              <a:off x="3948" y="2052"/>
              <a:ext cx="57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5" descr="logo misrad bitachon"/>
            <p:cNvPicPr>
              <a:picLocks noChangeAspect="1" noChangeArrowheads="1"/>
            </p:cNvPicPr>
            <p:nvPr/>
          </p:nvPicPr>
          <p:blipFill>
            <a:blip r:embed="rId64" cstate="print"/>
            <a:srcRect/>
            <a:stretch>
              <a:fillRect/>
            </a:stretch>
          </p:blipFill>
          <p:spPr bwMode="auto">
            <a:xfrm>
              <a:off x="4065" y="2337"/>
              <a:ext cx="338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87" descr="BAZAN"/>
            <p:cNvPicPr>
              <a:picLocks noChangeAspect="1" noChangeArrowheads="1"/>
            </p:cNvPicPr>
            <p:nvPr/>
          </p:nvPicPr>
          <p:blipFill>
            <a:blip r:embed="rId65" cstate="print"/>
            <a:srcRect/>
            <a:stretch>
              <a:fillRect/>
            </a:stretch>
          </p:blipFill>
          <p:spPr bwMode="auto">
            <a:xfrm>
              <a:off x="4081" y="2722"/>
              <a:ext cx="30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88" descr="tel_aviv"/>
            <p:cNvPicPr>
              <a:picLocks noChangeAspect="1" noChangeArrowheads="1"/>
            </p:cNvPicPr>
            <p:nvPr/>
          </p:nvPicPr>
          <p:blipFill>
            <a:blip r:embed="rId66" cstate="print"/>
            <a:srcRect/>
            <a:stretch>
              <a:fillRect/>
            </a:stretch>
          </p:blipFill>
          <p:spPr bwMode="auto">
            <a:xfrm>
              <a:off x="3996" y="3035"/>
              <a:ext cx="475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89" descr="otzzar"/>
            <p:cNvPicPr>
              <a:picLocks noChangeAspect="1" noChangeArrowheads="1"/>
            </p:cNvPicPr>
            <p:nvPr/>
          </p:nvPicPr>
          <p:blipFill>
            <a:blip r:embed="rId67" cstate="print"/>
            <a:srcRect/>
            <a:stretch>
              <a:fillRect/>
            </a:stretch>
          </p:blipFill>
          <p:spPr bwMode="auto">
            <a:xfrm>
              <a:off x="4094" y="3337"/>
              <a:ext cx="28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90"/>
            <p:cNvPicPr>
              <a:picLocks noChangeAspect="1" noChangeArrowheads="1"/>
            </p:cNvPicPr>
            <p:nvPr/>
          </p:nvPicPr>
          <p:blipFill>
            <a:blip r:embed="rId68" cstate="print"/>
            <a:srcRect/>
            <a:stretch>
              <a:fillRect/>
            </a:stretch>
          </p:blipFill>
          <p:spPr bwMode="auto">
            <a:xfrm>
              <a:off x="4063" y="3597"/>
              <a:ext cx="34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Freeform 92"/>
          <p:cNvSpPr>
            <a:spLocks/>
          </p:cNvSpPr>
          <p:nvPr/>
        </p:nvSpPr>
        <p:spPr bwMode="auto">
          <a:xfrm rot="16200000">
            <a:off x="397697" y="1789907"/>
            <a:ext cx="142875" cy="227013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88" name="Freeform 93"/>
          <p:cNvSpPr>
            <a:spLocks/>
          </p:cNvSpPr>
          <p:nvPr/>
        </p:nvSpPr>
        <p:spPr bwMode="auto">
          <a:xfrm rot="16200000">
            <a:off x="1531150" y="1789907"/>
            <a:ext cx="142875" cy="227013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89" name="Freeform 94"/>
          <p:cNvSpPr>
            <a:spLocks/>
          </p:cNvSpPr>
          <p:nvPr/>
        </p:nvSpPr>
        <p:spPr bwMode="auto">
          <a:xfrm rot="16200000">
            <a:off x="2667821" y="1789907"/>
            <a:ext cx="142875" cy="227013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90" name="Freeform 95"/>
          <p:cNvSpPr>
            <a:spLocks/>
          </p:cNvSpPr>
          <p:nvPr/>
        </p:nvSpPr>
        <p:spPr bwMode="auto">
          <a:xfrm rot="16200000">
            <a:off x="8427273" y="1789907"/>
            <a:ext cx="142875" cy="227013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91" name="Freeform 96"/>
          <p:cNvSpPr>
            <a:spLocks/>
          </p:cNvSpPr>
          <p:nvPr/>
        </p:nvSpPr>
        <p:spPr bwMode="auto">
          <a:xfrm rot="16200000">
            <a:off x="7177909" y="1789909"/>
            <a:ext cx="142875" cy="227012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92" name="Freeform 97"/>
          <p:cNvSpPr>
            <a:spLocks/>
          </p:cNvSpPr>
          <p:nvPr/>
        </p:nvSpPr>
        <p:spPr bwMode="auto">
          <a:xfrm rot="16200000">
            <a:off x="3739385" y="1789909"/>
            <a:ext cx="142875" cy="227012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93" name="Freeform 98"/>
          <p:cNvSpPr>
            <a:spLocks/>
          </p:cNvSpPr>
          <p:nvPr/>
        </p:nvSpPr>
        <p:spPr bwMode="auto">
          <a:xfrm rot="16200000">
            <a:off x="4749032" y="1789909"/>
            <a:ext cx="142875" cy="227012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94" name="Freeform 99"/>
          <p:cNvSpPr>
            <a:spLocks/>
          </p:cNvSpPr>
          <p:nvPr/>
        </p:nvSpPr>
        <p:spPr bwMode="auto">
          <a:xfrm rot="16200000">
            <a:off x="5947597" y="1789907"/>
            <a:ext cx="142875" cy="227013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98" name="Title Placeholder 11"/>
          <p:cNvSpPr>
            <a:spLocks noGrp="1"/>
          </p:cNvSpPr>
          <p:nvPr>
            <p:ph type="title"/>
          </p:nvPr>
        </p:nvSpPr>
        <p:spPr>
          <a:xfrm>
            <a:off x="0" y="242392"/>
            <a:ext cx="9144000" cy="738336"/>
          </a:xfrm>
          <a:prstGeom prst="rect">
            <a:avLst/>
          </a:prstGeom>
        </p:spPr>
        <p:txBody>
          <a:bodyPr rtlCol="1">
            <a:normAutofit/>
          </a:bodyPr>
          <a:lstStyle>
            <a:lvl1pPr>
              <a:defRPr sz="36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39809326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92591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11045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20280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35440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6433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71240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89758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12167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81315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108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0" y="2133600"/>
            <a:ext cx="9144000" cy="1588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6349" y="3192465"/>
            <a:ext cx="9137651" cy="42862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6349" y="4292655"/>
            <a:ext cx="9137651" cy="23813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0" y="5373688"/>
            <a:ext cx="9144000" cy="38100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51232" y="1268528"/>
            <a:ext cx="1152525" cy="7207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51232" y="2276987"/>
            <a:ext cx="1152525" cy="7207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51232" y="3356998"/>
            <a:ext cx="1152525" cy="7207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51232" y="4437227"/>
            <a:ext cx="1152525" cy="7207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51232" y="5445339"/>
            <a:ext cx="1152525" cy="7207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9" name="Title Placeholder 1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rtlCol="1">
            <a:normAutofit/>
          </a:bodyPr>
          <a:lstStyle>
            <a:lvl1pPr>
              <a:defRPr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79715" y="1557338"/>
            <a:ext cx="6962676" cy="4463950"/>
          </a:xfrm>
          <a:prstGeom prst="rect">
            <a:avLst/>
          </a:prstGeom>
        </p:spPr>
        <p:txBody>
          <a:bodyPr/>
          <a:lstStyle>
            <a:lvl1pPr marL="342900" marR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771342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72590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08055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10610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63147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74945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15234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76030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68174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68345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466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2"/>
          <p:cNvSpPr>
            <a:spLocks noChangeArrowheads="1"/>
          </p:cNvSpPr>
          <p:nvPr/>
        </p:nvSpPr>
        <p:spPr bwMode="auto">
          <a:xfrm>
            <a:off x="179395" y="1484313"/>
            <a:ext cx="4556125" cy="45656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5819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400">
              <a:solidFill>
                <a:srgbClr val="2A0000"/>
              </a:solidFill>
              <a:latin typeface="Calibri"/>
            </a:endParaRPr>
          </a:p>
        </p:txBody>
      </p:sp>
      <p:sp>
        <p:nvSpPr>
          <p:cNvPr id="22" name="Freeform 47"/>
          <p:cNvSpPr>
            <a:spLocks/>
          </p:cNvSpPr>
          <p:nvPr/>
        </p:nvSpPr>
        <p:spPr bwMode="auto">
          <a:xfrm>
            <a:off x="4932363" y="2352728"/>
            <a:ext cx="227012" cy="360363"/>
          </a:xfrm>
          <a:custGeom>
            <a:avLst/>
            <a:gdLst>
              <a:gd name="T0" fmla="*/ 2147483647 w 1248"/>
              <a:gd name="T1" fmla="*/ 0 h 1992"/>
              <a:gd name="T2" fmla="*/ 0 w 1248"/>
              <a:gd name="T3" fmla="*/ 2147483647 h 1992"/>
              <a:gd name="T4" fmla="*/ 2147483647 w 1248"/>
              <a:gd name="T5" fmla="*/ 2147483647 h 1992"/>
              <a:gd name="T6" fmla="*/ 2147483647 w 1248"/>
              <a:gd name="T7" fmla="*/ 2147483647 h 1992"/>
              <a:gd name="T8" fmla="*/ 2147483647 w 1248"/>
              <a:gd name="T9" fmla="*/ 2147483647 h 1992"/>
              <a:gd name="T10" fmla="*/ 2147483647 w 1248"/>
              <a:gd name="T11" fmla="*/ 2147483647 h 1992"/>
              <a:gd name="T12" fmla="*/ 2147483647 w 1248"/>
              <a:gd name="T13" fmla="*/ 2147483647 h 1992"/>
              <a:gd name="T14" fmla="*/ 2147483647 w 1248"/>
              <a:gd name="T15" fmla="*/ 0 h 19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1992"/>
              <a:gd name="T26" fmla="*/ 1248 w 1248"/>
              <a:gd name="T27" fmla="*/ 1992 h 19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1992">
                <a:moveTo>
                  <a:pt x="996" y="0"/>
                </a:moveTo>
                <a:lnTo>
                  <a:pt x="0" y="996"/>
                </a:lnTo>
                <a:lnTo>
                  <a:pt x="996" y="1992"/>
                </a:lnTo>
                <a:lnTo>
                  <a:pt x="1246" y="1743"/>
                </a:lnTo>
                <a:lnTo>
                  <a:pt x="1248" y="1744"/>
                </a:lnTo>
                <a:lnTo>
                  <a:pt x="499" y="996"/>
                </a:lnTo>
                <a:lnTo>
                  <a:pt x="1247" y="249"/>
                </a:lnTo>
                <a:lnTo>
                  <a:pt x="996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23" name="Freeform 48"/>
          <p:cNvSpPr>
            <a:spLocks/>
          </p:cNvSpPr>
          <p:nvPr/>
        </p:nvSpPr>
        <p:spPr bwMode="auto">
          <a:xfrm>
            <a:off x="4932363" y="2928940"/>
            <a:ext cx="227012" cy="360362"/>
          </a:xfrm>
          <a:custGeom>
            <a:avLst/>
            <a:gdLst>
              <a:gd name="T0" fmla="*/ 2147483647 w 1248"/>
              <a:gd name="T1" fmla="*/ 0 h 1992"/>
              <a:gd name="T2" fmla="*/ 0 w 1248"/>
              <a:gd name="T3" fmla="*/ 2147483647 h 1992"/>
              <a:gd name="T4" fmla="*/ 2147483647 w 1248"/>
              <a:gd name="T5" fmla="*/ 2147483647 h 1992"/>
              <a:gd name="T6" fmla="*/ 2147483647 w 1248"/>
              <a:gd name="T7" fmla="*/ 2147483647 h 1992"/>
              <a:gd name="T8" fmla="*/ 2147483647 w 1248"/>
              <a:gd name="T9" fmla="*/ 2147483647 h 1992"/>
              <a:gd name="T10" fmla="*/ 2147483647 w 1248"/>
              <a:gd name="T11" fmla="*/ 2147483647 h 1992"/>
              <a:gd name="T12" fmla="*/ 2147483647 w 1248"/>
              <a:gd name="T13" fmla="*/ 2147483647 h 1992"/>
              <a:gd name="T14" fmla="*/ 2147483647 w 1248"/>
              <a:gd name="T15" fmla="*/ 0 h 19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1992"/>
              <a:gd name="T26" fmla="*/ 1248 w 1248"/>
              <a:gd name="T27" fmla="*/ 1992 h 19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1992">
                <a:moveTo>
                  <a:pt x="996" y="0"/>
                </a:moveTo>
                <a:lnTo>
                  <a:pt x="0" y="996"/>
                </a:lnTo>
                <a:lnTo>
                  <a:pt x="996" y="1992"/>
                </a:lnTo>
                <a:lnTo>
                  <a:pt x="1246" y="1743"/>
                </a:lnTo>
                <a:lnTo>
                  <a:pt x="1248" y="1744"/>
                </a:lnTo>
                <a:lnTo>
                  <a:pt x="499" y="996"/>
                </a:lnTo>
                <a:lnTo>
                  <a:pt x="1247" y="249"/>
                </a:lnTo>
                <a:lnTo>
                  <a:pt x="996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24" name="Freeform 49"/>
          <p:cNvSpPr>
            <a:spLocks/>
          </p:cNvSpPr>
          <p:nvPr/>
        </p:nvSpPr>
        <p:spPr bwMode="auto">
          <a:xfrm>
            <a:off x="4932363" y="3505207"/>
            <a:ext cx="227012" cy="360363"/>
          </a:xfrm>
          <a:custGeom>
            <a:avLst/>
            <a:gdLst>
              <a:gd name="T0" fmla="*/ 2147483647 w 1248"/>
              <a:gd name="T1" fmla="*/ 0 h 1992"/>
              <a:gd name="T2" fmla="*/ 0 w 1248"/>
              <a:gd name="T3" fmla="*/ 2147483647 h 1992"/>
              <a:gd name="T4" fmla="*/ 2147483647 w 1248"/>
              <a:gd name="T5" fmla="*/ 2147483647 h 1992"/>
              <a:gd name="T6" fmla="*/ 2147483647 w 1248"/>
              <a:gd name="T7" fmla="*/ 2147483647 h 1992"/>
              <a:gd name="T8" fmla="*/ 2147483647 w 1248"/>
              <a:gd name="T9" fmla="*/ 2147483647 h 1992"/>
              <a:gd name="T10" fmla="*/ 2147483647 w 1248"/>
              <a:gd name="T11" fmla="*/ 2147483647 h 1992"/>
              <a:gd name="T12" fmla="*/ 2147483647 w 1248"/>
              <a:gd name="T13" fmla="*/ 2147483647 h 1992"/>
              <a:gd name="T14" fmla="*/ 2147483647 w 1248"/>
              <a:gd name="T15" fmla="*/ 0 h 19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1992"/>
              <a:gd name="T26" fmla="*/ 1248 w 1248"/>
              <a:gd name="T27" fmla="*/ 1992 h 19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1992">
                <a:moveTo>
                  <a:pt x="996" y="0"/>
                </a:moveTo>
                <a:lnTo>
                  <a:pt x="0" y="996"/>
                </a:lnTo>
                <a:lnTo>
                  <a:pt x="996" y="1992"/>
                </a:lnTo>
                <a:lnTo>
                  <a:pt x="1246" y="1743"/>
                </a:lnTo>
                <a:lnTo>
                  <a:pt x="1248" y="1744"/>
                </a:lnTo>
                <a:lnTo>
                  <a:pt x="499" y="996"/>
                </a:lnTo>
                <a:lnTo>
                  <a:pt x="1247" y="249"/>
                </a:lnTo>
                <a:lnTo>
                  <a:pt x="996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25" name="Freeform 50"/>
          <p:cNvSpPr>
            <a:spLocks/>
          </p:cNvSpPr>
          <p:nvPr/>
        </p:nvSpPr>
        <p:spPr bwMode="auto">
          <a:xfrm>
            <a:off x="4932363" y="4081465"/>
            <a:ext cx="227012" cy="360362"/>
          </a:xfrm>
          <a:custGeom>
            <a:avLst/>
            <a:gdLst>
              <a:gd name="T0" fmla="*/ 2147483647 w 1248"/>
              <a:gd name="T1" fmla="*/ 0 h 1992"/>
              <a:gd name="T2" fmla="*/ 0 w 1248"/>
              <a:gd name="T3" fmla="*/ 2147483647 h 1992"/>
              <a:gd name="T4" fmla="*/ 2147483647 w 1248"/>
              <a:gd name="T5" fmla="*/ 2147483647 h 1992"/>
              <a:gd name="T6" fmla="*/ 2147483647 w 1248"/>
              <a:gd name="T7" fmla="*/ 2147483647 h 1992"/>
              <a:gd name="T8" fmla="*/ 2147483647 w 1248"/>
              <a:gd name="T9" fmla="*/ 2147483647 h 1992"/>
              <a:gd name="T10" fmla="*/ 2147483647 w 1248"/>
              <a:gd name="T11" fmla="*/ 2147483647 h 1992"/>
              <a:gd name="T12" fmla="*/ 2147483647 w 1248"/>
              <a:gd name="T13" fmla="*/ 2147483647 h 1992"/>
              <a:gd name="T14" fmla="*/ 2147483647 w 1248"/>
              <a:gd name="T15" fmla="*/ 0 h 19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1992"/>
              <a:gd name="T26" fmla="*/ 1248 w 1248"/>
              <a:gd name="T27" fmla="*/ 1992 h 19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1992">
                <a:moveTo>
                  <a:pt x="996" y="0"/>
                </a:moveTo>
                <a:lnTo>
                  <a:pt x="0" y="996"/>
                </a:lnTo>
                <a:lnTo>
                  <a:pt x="996" y="1992"/>
                </a:lnTo>
                <a:lnTo>
                  <a:pt x="1246" y="1743"/>
                </a:lnTo>
                <a:lnTo>
                  <a:pt x="1248" y="1744"/>
                </a:lnTo>
                <a:lnTo>
                  <a:pt x="499" y="996"/>
                </a:lnTo>
                <a:lnTo>
                  <a:pt x="1247" y="249"/>
                </a:lnTo>
                <a:lnTo>
                  <a:pt x="996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26" name="Freeform 51"/>
          <p:cNvSpPr>
            <a:spLocks/>
          </p:cNvSpPr>
          <p:nvPr/>
        </p:nvSpPr>
        <p:spPr bwMode="auto">
          <a:xfrm>
            <a:off x="4932363" y="4657778"/>
            <a:ext cx="227012" cy="360363"/>
          </a:xfrm>
          <a:custGeom>
            <a:avLst/>
            <a:gdLst>
              <a:gd name="T0" fmla="*/ 2147483647 w 1248"/>
              <a:gd name="T1" fmla="*/ 0 h 1992"/>
              <a:gd name="T2" fmla="*/ 0 w 1248"/>
              <a:gd name="T3" fmla="*/ 2147483647 h 1992"/>
              <a:gd name="T4" fmla="*/ 2147483647 w 1248"/>
              <a:gd name="T5" fmla="*/ 2147483647 h 1992"/>
              <a:gd name="T6" fmla="*/ 2147483647 w 1248"/>
              <a:gd name="T7" fmla="*/ 2147483647 h 1992"/>
              <a:gd name="T8" fmla="*/ 2147483647 w 1248"/>
              <a:gd name="T9" fmla="*/ 2147483647 h 1992"/>
              <a:gd name="T10" fmla="*/ 2147483647 w 1248"/>
              <a:gd name="T11" fmla="*/ 2147483647 h 1992"/>
              <a:gd name="T12" fmla="*/ 2147483647 w 1248"/>
              <a:gd name="T13" fmla="*/ 2147483647 h 1992"/>
              <a:gd name="T14" fmla="*/ 2147483647 w 1248"/>
              <a:gd name="T15" fmla="*/ 0 h 19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1992"/>
              <a:gd name="T26" fmla="*/ 1248 w 1248"/>
              <a:gd name="T27" fmla="*/ 1992 h 19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1992">
                <a:moveTo>
                  <a:pt x="996" y="0"/>
                </a:moveTo>
                <a:lnTo>
                  <a:pt x="0" y="996"/>
                </a:lnTo>
                <a:lnTo>
                  <a:pt x="996" y="1992"/>
                </a:lnTo>
                <a:lnTo>
                  <a:pt x="1246" y="1743"/>
                </a:lnTo>
                <a:lnTo>
                  <a:pt x="1248" y="1744"/>
                </a:lnTo>
                <a:lnTo>
                  <a:pt x="499" y="996"/>
                </a:lnTo>
                <a:lnTo>
                  <a:pt x="1247" y="249"/>
                </a:lnTo>
                <a:lnTo>
                  <a:pt x="996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27" name="Freeform 52"/>
          <p:cNvSpPr>
            <a:spLocks/>
          </p:cNvSpPr>
          <p:nvPr/>
        </p:nvSpPr>
        <p:spPr bwMode="auto">
          <a:xfrm>
            <a:off x="4932363" y="5235629"/>
            <a:ext cx="227012" cy="360363"/>
          </a:xfrm>
          <a:custGeom>
            <a:avLst/>
            <a:gdLst>
              <a:gd name="T0" fmla="*/ 2147483647 w 1248"/>
              <a:gd name="T1" fmla="*/ 0 h 1992"/>
              <a:gd name="T2" fmla="*/ 0 w 1248"/>
              <a:gd name="T3" fmla="*/ 2147483647 h 1992"/>
              <a:gd name="T4" fmla="*/ 2147483647 w 1248"/>
              <a:gd name="T5" fmla="*/ 2147483647 h 1992"/>
              <a:gd name="T6" fmla="*/ 2147483647 w 1248"/>
              <a:gd name="T7" fmla="*/ 2147483647 h 1992"/>
              <a:gd name="T8" fmla="*/ 2147483647 w 1248"/>
              <a:gd name="T9" fmla="*/ 2147483647 h 1992"/>
              <a:gd name="T10" fmla="*/ 2147483647 w 1248"/>
              <a:gd name="T11" fmla="*/ 2147483647 h 1992"/>
              <a:gd name="T12" fmla="*/ 2147483647 w 1248"/>
              <a:gd name="T13" fmla="*/ 2147483647 h 1992"/>
              <a:gd name="T14" fmla="*/ 2147483647 w 1248"/>
              <a:gd name="T15" fmla="*/ 0 h 19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1992"/>
              <a:gd name="T26" fmla="*/ 1248 w 1248"/>
              <a:gd name="T27" fmla="*/ 1992 h 19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1992">
                <a:moveTo>
                  <a:pt x="996" y="0"/>
                </a:moveTo>
                <a:lnTo>
                  <a:pt x="0" y="996"/>
                </a:lnTo>
                <a:lnTo>
                  <a:pt x="996" y="1992"/>
                </a:lnTo>
                <a:lnTo>
                  <a:pt x="1246" y="1743"/>
                </a:lnTo>
                <a:lnTo>
                  <a:pt x="1248" y="1744"/>
                </a:lnTo>
                <a:lnTo>
                  <a:pt x="499" y="996"/>
                </a:lnTo>
                <a:lnTo>
                  <a:pt x="1247" y="249"/>
                </a:lnTo>
                <a:lnTo>
                  <a:pt x="996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28" name="AutoShape 42"/>
          <p:cNvSpPr>
            <a:spLocks noChangeArrowheads="1"/>
          </p:cNvSpPr>
          <p:nvPr/>
        </p:nvSpPr>
        <p:spPr bwMode="auto">
          <a:xfrm>
            <a:off x="5459413" y="1484313"/>
            <a:ext cx="3505200" cy="45656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5819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400">
              <a:solidFill>
                <a:srgbClr val="2A000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3584" y="2348880"/>
            <a:ext cx="4298131" cy="287970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380315" y="1772816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724131" y="1772816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380315" y="2924944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724131" y="2924944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380315" y="3933056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724131" y="3933056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380315" y="4941168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724131" y="4941168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</p:spTree>
    <p:extLst>
      <p:ext uri="{BB962C8B-B14F-4D97-AF65-F5344CB8AC3E}">
        <p14:creationId xmlns="" xmlns:p14="http://schemas.microsoft.com/office/powerpoint/2010/main" val="143518679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53127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15764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84410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93548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06884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730036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62718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712311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0853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360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268760"/>
            <a:ext cx="6408712" cy="4806534"/>
          </a:xfrm>
          <a:prstGeom prst="rect">
            <a:avLst/>
          </a:prstGeom>
          <a:ln w="38100">
            <a:solidFill>
              <a:srgbClr val="FAB900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60917285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86082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52324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252650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39366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87285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38390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79138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98663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02516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97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398805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48424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43259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71406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1216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70631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13344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33662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45433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23373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564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4"/>
          <p:cNvSpPr/>
          <p:nvPr/>
        </p:nvSpPr>
        <p:spPr>
          <a:xfrm>
            <a:off x="-9513" y="2140002"/>
            <a:ext cx="9153525" cy="4727575"/>
          </a:xfrm>
          <a:custGeom>
            <a:avLst/>
            <a:gdLst>
              <a:gd name="connsiteX0" fmla="*/ 4572000 w 9153144"/>
              <a:gd name="connsiteY0" fmla="*/ 0 h 4727448"/>
              <a:gd name="connsiteX1" fmla="*/ 0 w 9153144"/>
              <a:gd name="connsiteY1" fmla="*/ 4727448 h 4727448"/>
              <a:gd name="connsiteX2" fmla="*/ 2642616 w 9153144"/>
              <a:gd name="connsiteY2" fmla="*/ 4727448 h 4727448"/>
              <a:gd name="connsiteX3" fmla="*/ 4672584 w 9153144"/>
              <a:gd name="connsiteY3" fmla="*/ 2267712 h 4727448"/>
              <a:gd name="connsiteX4" fmla="*/ 7077456 w 9153144"/>
              <a:gd name="connsiteY4" fmla="*/ 4718304 h 4727448"/>
              <a:gd name="connsiteX5" fmla="*/ 9153144 w 9153144"/>
              <a:gd name="connsiteY5" fmla="*/ 4709160 h 4727448"/>
              <a:gd name="connsiteX6" fmla="*/ 4572000 w 9153144"/>
              <a:gd name="connsiteY6" fmla="*/ 0 h 4727448"/>
              <a:gd name="connsiteX0" fmla="*/ 4572000 w 9153144"/>
              <a:gd name="connsiteY0" fmla="*/ 0 h 4727448"/>
              <a:gd name="connsiteX1" fmla="*/ 0 w 9153144"/>
              <a:gd name="connsiteY1" fmla="*/ 4727448 h 4727448"/>
              <a:gd name="connsiteX2" fmla="*/ 2642616 w 9153144"/>
              <a:gd name="connsiteY2" fmla="*/ 4727448 h 4727448"/>
              <a:gd name="connsiteX3" fmla="*/ 4672584 w 9153144"/>
              <a:gd name="connsiteY3" fmla="*/ 2267712 h 4727448"/>
              <a:gd name="connsiteX4" fmla="*/ 6525360 w 9153144"/>
              <a:gd name="connsiteY4" fmla="*/ 4718304 h 4727448"/>
              <a:gd name="connsiteX5" fmla="*/ 9153144 w 9153144"/>
              <a:gd name="connsiteY5" fmla="*/ 4709160 h 4727448"/>
              <a:gd name="connsiteX6" fmla="*/ 4572000 w 9153144"/>
              <a:gd name="connsiteY6" fmla="*/ 0 h 4727448"/>
              <a:gd name="connsiteX0" fmla="*/ 4572000 w 9153144"/>
              <a:gd name="connsiteY0" fmla="*/ 0 h 4727448"/>
              <a:gd name="connsiteX1" fmla="*/ 0 w 9153144"/>
              <a:gd name="connsiteY1" fmla="*/ 4727448 h 4727448"/>
              <a:gd name="connsiteX2" fmla="*/ 2642616 w 9153144"/>
              <a:gd name="connsiteY2" fmla="*/ 4727448 h 4727448"/>
              <a:gd name="connsiteX3" fmla="*/ 4725160 w 9153144"/>
              <a:gd name="connsiteY3" fmla="*/ 2513440 h 4727448"/>
              <a:gd name="connsiteX4" fmla="*/ 6525360 w 9153144"/>
              <a:gd name="connsiteY4" fmla="*/ 4718304 h 4727448"/>
              <a:gd name="connsiteX5" fmla="*/ 9153144 w 9153144"/>
              <a:gd name="connsiteY5" fmla="*/ 4709160 h 4727448"/>
              <a:gd name="connsiteX6" fmla="*/ 4572000 w 9153144"/>
              <a:gd name="connsiteY6" fmla="*/ 0 h 4727448"/>
              <a:gd name="connsiteX0" fmla="*/ 4572000 w 9153144"/>
              <a:gd name="connsiteY0" fmla="*/ 0 h 4727448"/>
              <a:gd name="connsiteX1" fmla="*/ 0 w 9153144"/>
              <a:gd name="connsiteY1" fmla="*/ 4727448 h 4727448"/>
              <a:gd name="connsiteX2" fmla="*/ 2642616 w 9153144"/>
              <a:gd name="connsiteY2" fmla="*/ 4727448 h 4727448"/>
              <a:gd name="connsiteX3" fmla="*/ 4725160 w 9153144"/>
              <a:gd name="connsiteY3" fmla="*/ 2513440 h 4727448"/>
              <a:gd name="connsiteX4" fmla="*/ 6885400 w 9153144"/>
              <a:gd name="connsiteY4" fmla="*/ 4718304 h 4727448"/>
              <a:gd name="connsiteX5" fmla="*/ 9153144 w 9153144"/>
              <a:gd name="connsiteY5" fmla="*/ 4709160 h 4727448"/>
              <a:gd name="connsiteX6" fmla="*/ 4572000 w 9153144"/>
              <a:gd name="connsiteY6" fmla="*/ 0 h 4727448"/>
              <a:gd name="connsiteX0" fmla="*/ 4572000 w 9153144"/>
              <a:gd name="connsiteY0" fmla="*/ 0 h 4727448"/>
              <a:gd name="connsiteX1" fmla="*/ 0 w 9153144"/>
              <a:gd name="connsiteY1" fmla="*/ 4727448 h 4727448"/>
              <a:gd name="connsiteX2" fmla="*/ 2642616 w 9153144"/>
              <a:gd name="connsiteY2" fmla="*/ 4727448 h 4727448"/>
              <a:gd name="connsiteX3" fmla="*/ 4653152 w 9153144"/>
              <a:gd name="connsiteY3" fmla="*/ 2513440 h 4727448"/>
              <a:gd name="connsiteX4" fmla="*/ 6885400 w 9153144"/>
              <a:gd name="connsiteY4" fmla="*/ 4718304 h 4727448"/>
              <a:gd name="connsiteX5" fmla="*/ 9153144 w 9153144"/>
              <a:gd name="connsiteY5" fmla="*/ 4709160 h 4727448"/>
              <a:gd name="connsiteX6" fmla="*/ 4572000 w 9153144"/>
              <a:gd name="connsiteY6" fmla="*/ 0 h 47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44" h="4727448">
                <a:moveTo>
                  <a:pt x="4572000" y="0"/>
                </a:moveTo>
                <a:lnTo>
                  <a:pt x="0" y="4727448"/>
                </a:lnTo>
                <a:lnTo>
                  <a:pt x="2642616" y="4727448"/>
                </a:lnTo>
                <a:lnTo>
                  <a:pt x="4653152" y="2513440"/>
                </a:lnTo>
                <a:lnTo>
                  <a:pt x="6885400" y="4718304"/>
                </a:lnTo>
                <a:lnTo>
                  <a:pt x="9153144" y="4709160"/>
                </a:lnTo>
                <a:lnTo>
                  <a:pt x="4572000" y="0"/>
                </a:lnTo>
                <a:close/>
              </a:path>
            </a:pathLst>
          </a:custGeom>
          <a:solidFill>
            <a:srgbClr val="008FB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772324" y="2565400"/>
            <a:ext cx="3671887" cy="431552"/>
          </a:xfrm>
          <a:prstGeom prst="rect">
            <a:avLst/>
          </a:prstGeom>
          <a:solidFill>
            <a:srgbClr val="008FBF"/>
          </a:solidFill>
        </p:spPr>
        <p:txBody>
          <a:bodyPr/>
          <a:lstStyle>
            <a:lvl1pPr algn="ctr" rtl="0">
              <a:buNone/>
              <a:defRPr sz="1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772324" y="3165301"/>
            <a:ext cx="3671887" cy="431552"/>
          </a:xfrm>
          <a:prstGeom prst="rect">
            <a:avLst/>
          </a:prstGeom>
          <a:solidFill>
            <a:srgbClr val="008FBF"/>
          </a:solidFill>
        </p:spPr>
        <p:txBody>
          <a:bodyPr/>
          <a:lstStyle>
            <a:lvl1pPr algn="ctr" rtl="0">
              <a:buNone/>
              <a:defRPr sz="1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772324" y="3765202"/>
            <a:ext cx="3671887" cy="431552"/>
          </a:xfrm>
          <a:prstGeom prst="rect">
            <a:avLst/>
          </a:prstGeom>
          <a:solidFill>
            <a:srgbClr val="008FBF"/>
          </a:solidFill>
        </p:spPr>
        <p:txBody>
          <a:bodyPr/>
          <a:lstStyle>
            <a:lvl1pPr algn="ctr" rtl="0">
              <a:buNone/>
              <a:defRPr sz="1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772324" y="4365106"/>
            <a:ext cx="3671887" cy="431552"/>
          </a:xfrm>
          <a:prstGeom prst="rect">
            <a:avLst/>
          </a:prstGeom>
          <a:solidFill>
            <a:srgbClr val="008FBF"/>
          </a:solidFill>
        </p:spPr>
        <p:txBody>
          <a:bodyPr/>
          <a:lstStyle>
            <a:lvl1pPr algn="ctr" rtl="0">
              <a:buNone/>
              <a:defRPr sz="1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89588122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634141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927098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5950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16967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36057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955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14540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:\לוגו ואייקונים\לוגו AVIV AMCG\לוגו אביב לבן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830" y="2800151"/>
            <a:ext cx="7740352" cy="1257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282390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25395858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669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rtlCol="1">
            <a:normAutofit/>
          </a:bodyPr>
          <a:lstStyle>
            <a:lvl1pPr>
              <a:defRPr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368011507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22673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0" indent="0">
              <a:buNone/>
              <a:defRPr sz="2000" b="1"/>
            </a:lvl2pPr>
            <a:lvl3pPr marL="913520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1" indent="0">
              <a:buNone/>
              <a:defRPr sz="1600" b="1"/>
            </a:lvl5pPr>
            <a:lvl6pPr marL="2283805" indent="0">
              <a:buNone/>
              <a:defRPr sz="1600" b="1"/>
            </a:lvl6pPr>
            <a:lvl7pPr marL="2740568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0" indent="0">
              <a:buNone/>
              <a:defRPr sz="2000" b="1"/>
            </a:lvl2pPr>
            <a:lvl3pPr marL="913520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1" indent="0">
              <a:buNone/>
              <a:defRPr sz="1600" b="1"/>
            </a:lvl5pPr>
            <a:lvl6pPr marL="2283805" indent="0">
              <a:buNone/>
              <a:defRPr sz="1600" b="1"/>
            </a:lvl6pPr>
            <a:lvl7pPr marL="2740568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59089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2024930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לוגו ואייקונים\לוגו AVIV AMCG\לוגו אביב לבן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0716" y="2915148"/>
            <a:ext cx="6322591" cy="102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755579" y="4149087"/>
            <a:ext cx="7632848" cy="1759375"/>
          </a:xfrm>
          <a:prstGeom prst="rect">
            <a:avLst/>
          </a:prstGeom>
          <a:noFill/>
        </p:spPr>
        <p:txBody>
          <a:bodyPr wrap="square" lIns="91352" tIns="45680" rIns="91352" bIns="45680" rtlCol="1">
            <a:spAutoFit/>
          </a:bodyPr>
          <a:lstStyle/>
          <a:p>
            <a:pPr algn="ctr" defTabSz="913520">
              <a:lnSpc>
                <a:spcPts val="2600"/>
              </a:lnSpc>
              <a:defRPr/>
            </a:pPr>
            <a:r>
              <a:rPr lang="he-IL" sz="28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טלפון: 03-9024004 | פקס: -03-9024224</a:t>
            </a:r>
            <a:r>
              <a:rPr lang="en-US" sz="28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/>
            </a:r>
            <a:br>
              <a:rPr lang="en-US" sz="28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</a:br>
            <a:r>
              <a:rPr lang="en-US" sz="2400">
                <a:solidFill>
                  <a:prstClr val="white"/>
                </a:solidFill>
                <a:latin typeface="MetaOT-Medi" pitchFamily="34" charset="0"/>
              </a:rPr>
              <a:t>Email</a:t>
            </a:r>
            <a:r>
              <a:rPr lang="en-US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: </a:t>
            </a:r>
            <a:r>
              <a:rPr lang="en-US" sz="2400">
                <a:solidFill>
                  <a:prstClr val="white"/>
                </a:solidFill>
                <a:latin typeface="MetaOT-Medi" pitchFamily="34" charset="0"/>
              </a:rPr>
              <a:t>avivamcg@avivamcg.com </a:t>
            </a:r>
            <a:br>
              <a:rPr lang="en-US" sz="2400">
                <a:solidFill>
                  <a:prstClr val="white"/>
                </a:solidFill>
                <a:latin typeface="MetaOT-Medi" pitchFamily="34" charset="0"/>
              </a:rPr>
            </a:br>
            <a:r>
              <a:rPr lang="he-IL" sz="28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רחוב העבודה 27, ראש העין, 48017</a:t>
            </a:r>
            <a:r>
              <a:rPr lang="en-US" sz="28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/>
            </a:r>
            <a:br>
              <a:rPr lang="en-US" sz="28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</a:br>
            <a:r>
              <a:rPr lang="en-US" sz="2400">
                <a:solidFill>
                  <a:prstClr val="white"/>
                </a:solidFill>
                <a:latin typeface="MetaOT-Medi" pitchFamily="34" charset="0"/>
              </a:rPr>
              <a:t>www.avivamcg.com</a:t>
            </a:r>
            <a:endParaRPr lang="he-IL" sz="2400">
              <a:solidFill>
                <a:prstClr val="white"/>
              </a:solidFill>
              <a:latin typeface="MetaOT-Medi" pitchFamily="34" charset="0"/>
            </a:endParaRPr>
          </a:p>
          <a:p>
            <a:pPr algn="ctr" defTabSz="913520">
              <a:lnSpc>
                <a:spcPts val="2600"/>
              </a:lnSpc>
              <a:defRPr/>
            </a:pPr>
            <a:endParaRPr lang="he-IL" sz="2800">
              <a:solidFill>
                <a:prstClr val="white"/>
              </a:solidFill>
              <a:latin typeface="MeodedPashut_OE Regular" pitchFamily="50" charset="-79"/>
              <a:cs typeface="MeodedPashut_OE Regular" pitchFamily="50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39370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60" indent="0">
              <a:buNone/>
              <a:defRPr sz="1200"/>
            </a:lvl2pPr>
            <a:lvl3pPr marL="913520" indent="0">
              <a:buNone/>
              <a:defRPr sz="1000"/>
            </a:lvl3pPr>
            <a:lvl4pPr marL="1370281" indent="0">
              <a:buNone/>
              <a:defRPr sz="900"/>
            </a:lvl4pPr>
            <a:lvl5pPr marL="1827041" indent="0">
              <a:buNone/>
              <a:defRPr sz="900"/>
            </a:lvl5pPr>
            <a:lvl6pPr marL="2283805" indent="0">
              <a:buNone/>
              <a:defRPr sz="900"/>
            </a:lvl6pPr>
            <a:lvl7pPr marL="2740568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16260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83568" y="1734687"/>
            <a:ext cx="7303344" cy="1118174"/>
          </a:xfrm>
          <a:prstGeom prst="rect">
            <a:avLst/>
          </a:prstGeom>
          <a:noFill/>
        </p:spPr>
        <p:txBody>
          <a:bodyPr wrap="square" lIns="91352" tIns="45680" rIns="91352" bIns="45680" rtlCol="1">
            <a:spAutoFit/>
          </a:bodyPr>
          <a:lstStyle/>
          <a:p>
            <a:pPr defTabSz="1071836">
              <a:lnSpc>
                <a:spcPts val="7992"/>
              </a:lnSpc>
            </a:pPr>
            <a:r>
              <a:rPr lang="he-IL" sz="11000">
                <a:solidFill>
                  <a:prstClr val="white"/>
                </a:solidFill>
                <a:latin typeface="MeodedPashut_OE Bold" pitchFamily="50" charset="-79"/>
                <a:cs typeface="MeodedPashut_OE Bold" pitchFamily="50" charset="-79"/>
              </a:rPr>
              <a:t>מבנה ארגוני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3" y="2924944"/>
            <a:ext cx="3918795" cy="3199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29540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73120" y="1913940"/>
            <a:ext cx="6397776" cy="1785023"/>
          </a:xfrm>
          <a:prstGeom prst="rect">
            <a:avLst/>
          </a:prstGeom>
          <a:noFill/>
        </p:spPr>
        <p:txBody>
          <a:bodyPr wrap="square" lIns="91352" tIns="45680" rIns="91352" bIns="45680" rtlCol="1">
            <a:spAutoFit/>
          </a:bodyPr>
          <a:lstStyle/>
          <a:p>
            <a:pPr algn="ctr" defTabSz="1071836"/>
            <a:r>
              <a:rPr lang="he-IL" sz="11000">
                <a:solidFill>
                  <a:prstClr val="white"/>
                </a:solidFill>
                <a:latin typeface="MeodedPashut_OE Bold" pitchFamily="50" charset="-79"/>
                <a:cs typeface="MeodedPashut_OE Bold" pitchFamily="50" charset="-79"/>
              </a:rPr>
              <a:t>לקוחות</a:t>
            </a:r>
          </a:p>
        </p:txBody>
      </p:sp>
      <p:pic>
        <p:nvPicPr>
          <p:cNvPr id="6" name="Picture 2" descr="H:\חטיבות\תכנון מערכים ושירות\מצגת חטיבת פרוגראמות וארגוני שירות\תמונות מצגת\מבנה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366" y="3878768"/>
            <a:ext cx="6401269" cy="2250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145757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663922" y="1838218"/>
            <a:ext cx="6397776" cy="2144096"/>
          </a:xfrm>
          <a:prstGeom prst="rect">
            <a:avLst/>
          </a:prstGeom>
          <a:noFill/>
        </p:spPr>
        <p:txBody>
          <a:bodyPr wrap="square" lIns="91352" tIns="45680" rIns="91352" bIns="45680" rtlCol="1">
            <a:spAutoFit/>
          </a:bodyPr>
          <a:lstStyle/>
          <a:p>
            <a:pPr defTabSz="1071836" rtl="0">
              <a:lnSpc>
                <a:spcPts val="7992"/>
              </a:lnSpc>
            </a:pPr>
            <a:r>
              <a:rPr lang="he-IL" sz="11000">
                <a:solidFill>
                  <a:prstClr val="white"/>
                </a:solidFill>
                <a:latin typeface="MeodedPashut_OE Bold" pitchFamily="50" charset="-79"/>
                <a:cs typeface="MeodedPashut_OE Bold" pitchFamily="50" charset="-79"/>
              </a:rPr>
              <a:t>ההצלחות שלנו</a:t>
            </a:r>
          </a:p>
        </p:txBody>
      </p:sp>
      <p:pic>
        <p:nvPicPr>
          <p:cNvPr id="6" name="Picture 2" descr="H:\לוגו ואייקונים\אייקונים מותג\לבן השגת היעדים העסקיים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6755">
            <a:off x="1268188" y="3364255"/>
            <a:ext cx="3318674" cy="224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511476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55579" y="4164301"/>
            <a:ext cx="7632848" cy="1272062"/>
          </a:xfrm>
          <a:prstGeom prst="rect">
            <a:avLst/>
          </a:prstGeom>
          <a:noFill/>
        </p:spPr>
        <p:txBody>
          <a:bodyPr wrap="square" lIns="91352" tIns="45680" rIns="91352" bIns="45680" rtlCol="1">
            <a:spAutoFit/>
          </a:bodyPr>
          <a:lstStyle/>
          <a:p>
            <a:pPr algn="ctr" defTabSz="913520">
              <a:lnSpc>
                <a:spcPts val="2300"/>
              </a:lnSpc>
              <a:defRPr/>
            </a:pPr>
            <a:r>
              <a:rPr lang="he-IL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טלפון: 03-9024004 | פקס: 03-9024224</a:t>
            </a:r>
            <a:r>
              <a:rPr lang="en-US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/>
            </a:r>
            <a:br>
              <a:rPr lang="en-US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</a:br>
            <a:r>
              <a:rPr lang="en-US" sz="2400">
                <a:solidFill>
                  <a:prstClr val="white"/>
                </a:solidFill>
                <a:latin typeface="MetaOT-Medi" pitchFamily="34" charset="0"/>
              </a:rPr>
              <a:t>Email</a:t>
            </a:r>
            <a:r>
              <a:rPr lang="en-US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: </a:t>
            </a:r>
            <a:r>
              <a:rPr lang="en-US" sz="2400">
                <a:solidFill>
                  <a:prstClr val="white"/>
                </a:solidFill>
                <a:latin typeface="MetaOT-Medi" pitchFamily="34" charset="0"/>
              </a:rPr>
              <a:t>avivamcg@avivamcg.com </a:t>
            </a:r>
            <a:br>
              <a:rPr lang="en-US" sz="2400">
                <a:solidFill>
                  <a:prstClr val="white"/>
                </a:solidFill>
                <a:latin typeface="MetaOT-Medi" pitchFamily="34" charset="0"/>
              </a:rPr>
            </a:br>
            <a:r>
              <a:rPr lang="he-IL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רחוב העבודה 27, ראש העין</a:t>
            </a:r>
            <a:r>
              <a:rPr lang="en-US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,</a:t>
            </a:r>
            <a:r>
              <a:rPr lang="he-IL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 48017</a:t>
            </a:r>
            <a:endParaRPr lang="en-US" sz="2400">
              <a:solidFill>
                <a:prstClr val="white"/>
              </a:solidFill>
              <a:latin typeface="MeodedPashut_OE Regular" pitchFamily="50" charset="-79"/>
              <a:cs typeface="MeodedPashut_OE Regular" pitchFamily="50" charset="-79"/>
            </a:endParaRPr>
          </a:p>
          <a:p>
            <a:pPr algn="ctr" defTabSz="913520">
              <a:lnSpc>
                <a:spcPts val="2300"/>
              </a:lnSpc>
              <a:defRPr/>
            </a:pPr>
            <a:r>
              <a:rPr lang="en-US" sz="2400">
                <a:solidFill>
                  <a:prstClr val="white"/>
                </a:solidFill>
                <a:latin typeface="MetaOT-Medi" pitchFamily="34" charset="0"/>
              </a:rPr>
              <a:t>www.avivamcg.com</a:t>
            </a:r>
            <a:endParaRPr lang="he-IL" sz="2400">
              <a:solidFill>
                <a:prstClr val="white"/>
              </a:solidFill>
              <a:latin typeface="MetaOT-Medi" pitchFamily="34" charset="0"/>
            </a:endParaRPr>
          </a:p>
        </p:txBody>
      </p:sp>
      <p:pic>
        <p:nvPicPr>
          <p:cNvPr id="9" name="Picture 2" descr="H:\לוגו ואייקונים\לוגו AVIV AMCG\לוגו אביב לבן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4668" y="2927169"/>
            <a:ext cx="6174687" cy="1003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315459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85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r>
              <a:rPr lang="en-US">
                <a:solidFill>
                  <a:srgbClr val="57310A"/>
                </a:solidFill>
                <a:latin typeface="MetaOT-Medi" pitchFamily="34" charset="0"/>
                <a:hlinkClick r:id="rId2"/>
              </a:rPr>
              <a:t>www.avivamcg.com</a:t>
            </a:r>
            <a:endParaRPr lang="en-US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en-US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en-US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en-US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r>
              <a:rPr lang="he-IL">
                <a:solidFill>
                  <a:srgbClr val="57310A"/>
                </a:solidFill>
                <a:latin typeface="Calibri"/>
              </a:rPr>
              <a:t>טל’: 03-9024004</a:t>
            </a: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  <a:p>
            <a:pPr algn="ctr">
              <a:defRPr/>
            </a:pPr>
            <a:endParaRPr lang="he-IL">
              <a:solidFill>
                <a:srgbClr val="FFFFFF"/>
              </a:solidFill>
              <a:latin typeface="Calibri"/>
            </a:endParaRPr>
          </a:p>
          <a:p>
            <a:pPr algn="ctr">
              <a:defRPr/>
            </a:pPr>
            <a:endParaRPr lang="en-US">
              <a:solidFill>
                <a:srgbClr val="57310A"/>
              </a:solidFill>
              <a:latin typeface="Calibri"/>
            </a:endParaRPr>
          </a:p>
          <a:p>
            <a:pPr algn="ctr">
              <a:defRPr/>
            </a:pPr>
            <a:r>
              <a:rPr lang="en-US">
                <a:solidFill>
                  <a:srgbClr val="57310A"/>
                </a:solidFill>
                <a:latin typeface="Calibri"/>
              </a:rPr>
              <a:t>avivamcg@avivamcg.com </a:t>
            </a:r>
            <a:r>
              <a:rPr lang="he-IL">
                <a:solidFill>
                  <a:srgbClr val="57310A"/>
                </a:solidFill>
                <a:latin typeface="Calibri"/>
              </a:rPr>
              <a:t/>
            </a:r>
            <a:br>
              <a:rPr lang="he-IL">
                <a:solidFill>
                  <a:srgbClr val="57310A"/>
                </a:solidFill>
                <a:latin typeface="Calibri"/>
              </a:rPr>
            </a:b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en-US">
              <a:solidFill>
                <a:srgbClr val="57310A"/>
              </a:solidFill>
              <a:latin typeface="Calibri"/>
            </a:endParaRPr>
          </a:p>
        </p:txBody>
      </p:sp>
      <p:pic>
        <p:nvPicPr>
          <p:cNvPr id="3" name="Picture 17" descr="logo av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9" y="1773238"/>
            <a:ext cx="35798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7726777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0171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77638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97334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69828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43251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462675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53133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78727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62623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315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3681064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78094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47093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481129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65438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99728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71753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7008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1142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63814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422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55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481"/>
            <a:ext cx="2133600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B2642B99-3EE3-493C-95B9-65364D558E88}" type="datetimeFigureOut">
              <a:rPr lang="he-IL" smtClean="0"/>
              <a:pPr/>
              <a:t>כ"ד/ניסן/תשע"ח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311525" y="6345238"/>
            <a:ext cx="3767139" cy="476250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481"/>
            <a:ext cx="2133600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FDCC626A-D4D3-47FE-ACE5-4C1E9D8288C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75541854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10051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21047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791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74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7310A"/>
                </a:solidFill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82679" y="1916897"/>
            <a:ext cx="7690933" cy="2139231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973897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663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="" xmlns:p14="http://schemas.microsoft.com/office/powerpoint/2010/main" val="738271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170704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4287734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82682" y="1916864"/>
            <a:ext cx="7690935" cy="2139231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468854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617663"/>
            <a:ext cx="404446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41" y="1617663"/>
            <a:ext cx="404446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1391345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8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8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6758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+ blue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5" y="1772825"/>
            <a:ext cx="8102935" cy="4370809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478035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3" y="1638300"/>
            <a:ext cx="8115300" cy="232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="" xmlns:p14="http://schemas.microsoft.com/office/powerpoint/2010/main" val="2604404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976851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410801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617663"/>
            <a:ext cx="404446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41" y="1617663"/>
            <a:ext cx="404446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37651727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1401734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אביב ניהול - ינואר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8" descr="AvivNihul_logo_HEB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5" y="5821363"/>
            <a:ext cx="1465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>
          <a:xfrm>
            <a:off x="457203" y="1143001"/>
            <a:ext cx="5405439" cy="4638675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50000"/>
                </a:schemeClr>
              </a:buClr>
              <a:buSzPct val="100000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6" name="מציין מיקום של תמונה 5"/>
          <p:cNvSpPr>
            <a:spLocks noGrp="1"/>
          </p:cNvSpPr>
          <p:nvPr>
            <p:ph type="pic" sz="quarter" idx="11"/>
          </p:nvPr>
        </p:nvSpPr>
        <p:spPr>
          <a:xfrm>
            <a:off x="6307142" y="1143001"/>
            <a:ext cx="2379663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457200" y="274673"/>
            <a:ext cx="8229600" cy="5456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88571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4" y="288925"/>
            <a:ext cx="8154987" cy="254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82765" y="6343650"/>
            <a:ext cx="1374775" cy="5143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B2642B99-3EE3-493C-95B9-65364D558E88}" type="datetimeFigureOut">
              <a:rPr lang="he-IL" smtClean="0"/>
              <a:pPr/>
              <a:t>כ"ד/ניסן/תשע"ח</a:t>
            </a:fld>
            <a:endParaRPr 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70489" y="6330950"/>
            <a:ext cx="3767137" cy="476250"/>
          </a:xfrm>
          <a:prstGeom prst="rect">
            <a:avLst/>
          </a:prstGeom>
        </p:spPr>
        <p:txBody>
          <a:bodyPr/>
          <a:lstStyle>
            <a:lvl1pPr algn="r">
              <a:spcBef>
                <a:spcPct val="50000"/>
              </a:spcBef>
              <a:defRPr sz="1200" b="1">
                <a:solidFill>
                  <a:srgbClr val="003366"/>
                </a:solidFill>
              </a:defRPr>
            </a:lvl1pPr>
          </a:lstStyle>
          <a:p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610244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9" y="889000"/>
            <a:ext cx="8804031" cy="5219700"/>
          </a:xfrm>
          <a:prstGeom prst="rect">
            <a:avLst/>
          </a:prstGeom>
        </p:spPr>
        <p:txBody>
          <a:bodyPr/>
          <a:lstStyle>
            <a:lvl1pPr marL="266700" indent="-266700">
              <a:defRPr sz="1800"/>
            </a:lvl1pPr>
            <a:lvl2pPr marL="533400" indent="-266700"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017" y="139701"/>
            <a:ext cx="8733692" cy="596900"/>
          </a:xfrm>
          <a:prstGeom prst="rect">
            <a:avLst/>
          </a:prstGeom>
        </p:spPr>
        <p:txBody>
          <a:bodyPr anchor="ctr"/>
          <a:lstStyle>
            <a:lvl1pPr algn="r" rtl="1"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1901547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o not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1679851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23798" y="1412897"/>
            <a:ext cx="234070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he-IL" sz="3200" b="1">
                <a:solidFill>
                  <a:srgbClr val="FFC000"/>
                </a:solidFill>
                <a:latin typeface="Calibri"/>
              </a:rPr>
              <a:t>כותרת משנה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7" y="2276953"/>
            <a:ext cx="6995120" cy="3847047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 baseline="0"/>
            </a:lvl1pPr>
            <a:lvl2pPr>
              <a:buFontTx/>
              <a:buBlip>
                <a:blip r:embed="rId2"/>
              </a:buBlip>
              <a:defRPr sz="1600" baseline="0"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923864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oca-cola-logo-900602F8B1-seek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144736"/>
            <a:ext cx="8270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7975601" y="1489098"/>
            <a:ext cx="1123951" cy="3095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 b="1">
                <a:solidFill>
                  <a:srgbClr val="058194"/>
                </a:solidFill>
                <a:latin typeface="Calibri"/>
              </a:rPr>
              <a:t>פיננסים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368925" y="1941513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5364163" y="1524023"/>
            <a:ext cx="1231900" cy="263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 b="1">
                <a:solidFill>
                  <a:srgbClr val="058194"/>
                </a:solidFill>
                <a:latin typeface="Calibri"/>
              </a:rPr>
              <a:t>ממשלתי ציבורי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3203579" y="1489098"/>
            <a:ext cx="1193800" cy="3460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 b="1">
                <a:solidFill>
                  <a:srgbClr val="058194"/>
                </a:solidFill>
                <a:latin typeface="Calibri"/>
              </a:rPr>
              <a:t>תעשייה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124075" y="1489098"/>
            <a:ext cx="1195388" cy="3460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 b="1">
                <a:solidFill>
                  <a:srgbClr val="058194"/>
                </a:solidFill>
                <a:latin typeface="Calibri"/>
              </a:rPr>
              <a:t>הייטק</a:t>
            </a: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-107951" y="1489098"/>
            <a:ext cx="1100139" cy="3460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 b="1">
                <a:solidFill>
                  <a:srgbClr val="058194"/>
                </a:solidFill>
                <a:latin typeface="Calibri"/>
              </a:rPr>
              <a:t>ארגוני שרות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042990" y="1489098"/>
            <a:ext cx="1106487" cy="3397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 b="1">
                <a:solidFill>
                  <a:srgbClr val="058194"/>
                </a:solidFill>
                <a:latin typeface="Calibri"/>
              </a:rPr>
              <a:t>קמעונאות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284663" y="1941513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282951" y="1941513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128839" y="1941513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020763" y="1941513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pic>
        <p:nvPicPr>
          <p:cNvPr id="15" name="Picture 15" descr="158465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500" y="2184401"/>
            <a:ext cx="4667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hot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5" y="2635251"/>
            <a:ext cx="7366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mirs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350" y="3121048"/>
            <a:ext cx="5556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orange_b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91" y="3697288"/>
            <a:ext cx="38735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better pla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62" y="4089422"/>
            <a:ext cx="6445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eg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542" y="4562498"/>
            <a:ext cx="39528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1" descr="Paz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6051" y="5191126"/>
            <a:ext cx="6254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2" descr="555859-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363" y="5681686"/>
            <a:ext cx="425451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3" descr="136894-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8" y="2138386"/>
            <a:ext cx="1006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62051" y="2813073"/>
            <a:ext cx="787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3954" y="3668716"/>
            <a:ext cx="9064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6" descr="superphar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60449" y="4505348"/>
            <a:ext cx="103505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7" descr="205280-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20801" y="5265761"/>
            <a:ext cx="488951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" descr="logos_AMDOC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32031" y="2097107"/>
            <a:ext cx="9747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9" descr="LOGIC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22501" y="2476500"/>
            <a:ext cx="946151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0" descr="primesense_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36795" y="2989264"/>
            <a:ext cx="90963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1" descr="lumeni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28851" y="3451226"/>
            <a:ext cx="914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2" descr="285929-hp-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95531" y="3838581"/>
            <a:ext cx="7874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3" descr="orbotech_logo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27265" y="4678386"/>
            <a:ext cx="9112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4" descr="Philips_logo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86001" y="5168923"/>
            <a:ext cx="844551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5" descr="26837eci_logo"/>
          <p:cNvPicPr>
            <a:picLocks noChangeAspect="1" noChangeArrowheads="1"/>
          </p:cNvPicPr>
          <p:nvPr/>
        </p:nvPicPr>
        <p:blipFill>
          <a:blip r:embed="rId23" cstate="print"/>
          <a:srcRect l="2472" t="1733" r="2472" b="2502"/>
          <a:stretch>
            <a:fillRect/>
          </a:stretch>
        </p:blipFill>
        <p:spPr bwMode="auto">
          <a:xfrm>
            <a:off x="2514613" y="5632473"/>
            <a:ext cx="403225" cy="434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" name="Picture 37" descr="nilit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95682" y="2097088"/>
            <a:ext cx="6016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8" descr="multylock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471867" y="2446339"/>
            <a:ext cx="64611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9" descr="600024863logob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527426" y="2801938"/>
            <a:ext cx="534988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0" descr="KETER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500445" y="3009900"/>
            <a:ext cx="5921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1" descr="TZINURUT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624265" y="3379789"/>
            <a:ext cx="3429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2" descr="BT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452813" y="3800482"/>
            <a:ext cx="685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3" descr="logo_nesher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508387" y="4125914"/>
            <a:ext cx="5762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4" descr="IAI-logo-09C1ACC64F-seeklogo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594113" y="4608513"/>
            <a:ext cx="4032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5" descr="580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519488" y="5026026"/>
            <a:ext cx="55245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6" descr="elbit_systems_logo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527432" y="5281636"/>
            <a:ext cx="5381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7" descr="IMI_logo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622687" y="5634061"/>
            <a:ext cx="3476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4284663" y="1489098"/>
            <a:ext cx="1041400" cy="3460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 b="1">
                <a:solidFill>
                  <a:srgbClr val="058194"/>
                </a:solidFill>
                <a:latin typeface="Calibri"/>
              </a:rPr>
              <a:t>מוצרי צריכה</a:t>
            </a:r>
          </a:p>
        </p:txBody>
      </p:sp>
      <p:pic>
        <p:nvPicPr>
          <p:cNvPr id="48" name="Picture 49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378326" y="2066947"/>
            <a:ext cx="8905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0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356107" y="2938486"/>
            <a:ext cx="8778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1" descr="idb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147055" y="5038726"/>
            <a:ext cx="635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2" descr="TADIRANֹGROUP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489461" y="3222628"/>
            <a:ext cx="5889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3" descr="עופר השקעות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8175638" y="5510236"/>
            <a:ext cx="5762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4" descr="PazGas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506925" y="3621088"/>
            <a:ext cx="642937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" descr="teva_naot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441825" y="4252914"/>
            <a:ext cx="736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6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473582" y="4776788"/>
            <a:ext cx="6381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7" descr="strauss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505327" y="5143500"/>
            <a:ext cx="615951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8" descr="19_141"/>
          <p:cNvPicPr>
            <a:picLocks noChangeAspect="1" noChangeArrowheads="1"/>
          </p:cNvPicPr>
          <p:nvPr/>
        </p:nvPicPr>
        <p:blipFill>
          <a:blip r:embed="rId44" cstate="print"/>
          <a:srcRect l="18695" t="24083" r="18388" b="23445"/>
          <a:stretch>
            <a:fillRect/>
          </a:stretch>
        </p:blipFill>
        <p:spPr bwMode="auto">
          <a:xfrm>
            <a:off x="4578351" y="5634038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6697663" y="1489098"/>
            <a:ext cx="1123951" cy="3095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bIns="82800" anchor="ctr"/>
          <a:lstStyle/>
          <a:p>
            <a:pPr algn="ctr">
              <a:defRPr/>
            </a:pPr>
            <a:r>
              <a:rPr lang="he-IL" sz="1200" b="1">
                <a:solidFill>
                  <a:srgbClr val="058194"/>
                </a:solidFill>
                <a:latin typeface="Calibri"/>
              </a:rPr>
              <a:t>בריאות</a:t>
            </a:r>
          </a:p>
        </p:txBody>
      </p:sp>
      <p:pic>
        <p:nvPicPr>
          <p:cNvPr id="59" name="Picture 60" descr="poalim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7970839" y="2024064"/>
            <a:ext cx="985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61" descr="leumi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8024825" y="2641600"/>
            <a:ext cx="8794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2" descr="6575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8097850" y="2967061"/>
            <a:ext cx="7318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3" descr="cal_heb logo"/>
          <p:cNvPicPr>
            <a:picLocks noChangeAspect="1" noChangeArrowheads="1"/>
          </p:cNvPicPr>
          <p:nvPr/>
        </p:nvPicPr>
        <p:blipFill>
          <a:blip r:embed="rId48" cstate="print"/>
          <a:srcRect b="15858"/>
          <a:stretch>
            <a:fillRect/>
          </a:stretch>
        </p:blipFill>
        <p:spPr bwMode="auto">
          <a:xfrm>
            <a:off x="8116900" y="4191001"/>
            <a:ext cx="6953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4" descr="clal holdings_heb logo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7904175" y="3703638"/>
            <a:ext cx="11191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ine 66"/>
          <p:cNvSpPr>
            <a:spLocks noChangeShapeType="1"/>
          </p:cNvSpPr>
          <p:nvPr/>
        </p:nvSpPr>
        <p:spPr bwMode="auto">
          <a:xfrm>
            <a:off x="6596063" y="1941513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65" name="Line 67"/>
          <p:cNvSpPr>
            <a:spLocks noChangeShapeType="1"/>
          </p:cNvSpPr>
          <p:nvPr/>
        </p:nvSpPr>
        <p:spPr bwMode="auto">
          <a:xfrm>
            <a:off x="7824788" y="1941513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6762750" y="2089150"/>
            <a:ext cx="895351" cy="3919538"/>
            <a:chOff x="4710" y="1270"/>
            <a:chExt cx="564" cy="2469"/>
          </a:xfrm>
        </p:grpSpPr>
        <p:pic>
          <p:nvPicPr>
            <p:cNvPr id="67" name="Picture 68" descr="149909-5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4710" y="1270"/>
              <a:ext cx="56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9" descr="meuchedet"/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4745" y="1567"/>
              <a:ext cx="49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70"/>
            <p:cNvPicPr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4711" y="1758"/>
              <a:ext cx="563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71"/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4902" y="1933"/>
              <a:ext cx="180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72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4872" y="2239"/>
              <a:ext cx="24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73"/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4853" y="2516"/>
              <a:ext cx="27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74"/>
            <p:cNvPicPr>
              <a:picLocks noChangeAspect="1" noChangeArrowheads="1"/>
            </p:cNvPicPr>
            <p:nvPr/>
          </p:nvPicPr>
          <p:blipFill>
            <a:blip r:embed="rId56" cstate="print"/>
            <a:srcRect/>
            <a:stretch>
              <a:fillRect/>
            </a:stretch>
          </p:blipFill>
          <p:spPr bwMode="auto">
            <a:xfrm>
              <a:off x="4781" y="2834"/>
              <a:ext cx="42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75"/>
            <p:cNvPicPr>
              <a:picLocks noChangeAspect="1" noChangeArrowheads="1"/>
            </p:cNvPicPr>
            <p:nvPr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4751" y="3033"/>
              <a:ext cx="48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76"/>
            <p:cNvPicPr>
              <a:picLocks noChangeAspect="1" noChangeArrowheads="1"/>
            </p:cNvPicPr>
            <p:nvPr/>
          </p:nvPicPr>
          <p:blipFill>
            <a:blip r:embed="rId58" cstate="print"/>
            <a:srcRect/>
            <a:stretch>
              <a:fillRect/>
            </a:stretch>
          </p:blipFill>
          <p:spPr bwMode="auto">
            <a:xfrm>
              <a:off x="4798" y="3270"/>
              <a:ext cx="3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77"/>
            <p:cNvPicPr>
              <a:picLocks noChangeAspect="1" noChangeArrowheads="1"/>
            </p:cNvPicPr>
            <p:nvPr/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4778" y="3475"/>
              <a:ext cx="429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Group 91"/>
          <p:cNvGrpSpPr>
            <a:grpSpLocks/>
          </p:cNvGrpSpPr>
          <p:nvPr/>
        </p:nvGrpSpPr>
        <p:grpSpPr bwMode="auto">
          <a:xfrm>
            <a:off x="5562612" y="2122489"/>
            <a:ext cx="879475" cy="4060825"/>
            <a:chOff x="3948" y="1212"/>
            <a:chExt cx="572" cy="2643"/>
          </a:xfrm>
        </p:grpSpPr>
        <p:pic>
          <p:nvPicPr>
            <p:cNvPr id="78" name="Picture 81" descr="mekorot_heb logo"/>
            <p:cNvPicPr>
              <a:picLocks noChangeAspect="1" noChangeArrowheads="1"/>
            </p:cNvPicPr>
            <p:nvPr/>
          </p:nvPicPr>
          <p:blipFill>
            <a:blip r:embed="rId60" cstate="print"/>
            <a:srcRect/>
            <a:stretch>
              <a:fillRect/>
            </a:stretch>
          </p:blipFill>
          <p:spPr bwMode="auto">
            <a:xfrm>
              <a:off x="3968" y="1212"/>
              <a:ext cx="5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82" descr="600074801logob"/>
            <p:cNvPicPr>
              <a:picLocks noChangeAspect="1" noChangeArrowheads="1"/>
            </p:cNvPicPr>
            <p:nvPr/>
          </p:nvPicPr>
          <p:blipFill>
            <a:blip r:embed="rId61" cstate="print"/>
            <a:srcRect/>
            <a:stretch>
              <a:fillRect/>
            </a:stretch>
          </p:blipFill>
          <p:spPr bwMode="auto">
            <a:xfrm>
              <a:off x="4033" y="1557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83" descr="250px-רשות_המים_לוגו"/>
            <p:cNvPicPr>
              <a:picLocks noChangeAspect="1" noChangeArrowheads="1"/>
            </p:cNvPicPr>
            <p:nvPr/>
          </p:nvPicPr>
          <p:blipFill>
            <a:blip r:embed="rId62" cstate="print"/>
            <a:srcRect/>
            <a:stretch>
              <a:fillRect/>
            </a:stretch>
          </p:blipFill>
          <p:spPr bwMode="auto">
            <a:xfrm>
              <a:off x="3960" y="1754"/>
              <a:ext cx="547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84" descr="ingl_logo_353"/>
            <p:cNvPicPr>
              <a:picLocks noChangeAspect="1" noChangeArrowheads="1"/>
            </p:cNvPicPr>
            <p:nvPr/>
          </p:nvPicPr>
          <p:blipFill>
            <a:blip r:embed="rId63" cstate="print"/>
            <a:srcRect/>
            <a:stretch>
              <a:fillRect/>
            </a:stretch>
          </p:blipFill>
          <p:spPr bwMode="auto">
            <a:xfrm>
              <a:off x="3948" y="2052"/>
              <a:ext cx="57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5" descr="logo misrad bitachon"/>
            <p:cNvPicPr>
              <a:picLocks noChangeAspect="1" noChangeArrowheads="1"/>
            </p:cNvPicPr>
            <p:nvPr/>
          </p:nvPicPr>
          <p:blipFill>
            <a:blip r:embed="rId64" cstate="print"/>
            <a:srcRect/>
            <a:stretch>
              <a:fillRect/>
            </a:stretch>
          </p:blipFill>
          <p:spPr bwMode="auto">
            <a:xfrm>
              <a:off x="4065" y="2337"/>
              <a:ext cx="338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87" descr="BAZAN"/>
            <p:cNvPicPr>
              <a:picLocks noChangeAspect="1" noChangeArrowheads="1"/>
            </p:cNvPicPr>
            <p:nvPr/>
          </p:nvPicPr>
          <p:blipFill>
            <a:blip r:embed="rId65" cstate="print"/>
            <a:srcRect/>
            <a:stretch>
              <a:fillRect/>
            </a:stretch>
          </p:blipFill>
          <p:spPr bwMode="auto">
            <a:xfrm>
              <a:off x="4081" y="2722"/>
              <a:ext cx="30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88" descr="tel_aviv"/>
            <p:cNvPicPr>
              <a:picLocks noChangeAspect="1" noChangeArrowheads="1"/>
            </p:cNvPicPr>
            <p:nvPr/>
          </p:nvPicPr>
          <p:blipFill>
            <a:blip r:embed="rId66" cstate="print"/>
            <a:srcRect/>
            <a:stretch>
              <a:fillRect/>
            </a:stretch>
          </p:blipFill>
          <p:spPr bwMode="auto">
            <a:xfrm>
              <a:off x="3996" y="3035"/>
              <a:ext cx="475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89" descr="otzzar"/>
            <p:cNvPicPr>
              <a:picLocks noChangeAspect="1" noChangeArrowheads="1"/>
            </p:cNvPicPr>
            <p:nvPr/>
          </p:nvPicPr>
          <p:blipFill>
            <a:blip r:embed="rId67" cstate="print"/>
            <a:srcRect/>
            <a:stretch>
              <a:fillRect/>
            </a:stretch>
          </p:blipFill>
          <p:spPr bwMode="auto">
            <a:xfrm>
              <a:off x="4094" y="3337"/>
              <a:ext cx="28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90"/>
            <p:cNvPicPr>
              <a:picLocks noChangeAspect="1" noChangeArrowheads="1"/>
            </p:cNvPicPr>
            <p:nvPr/>
          </p:nvPicPr>
          <p:blipFill>
            <a:blip r:embed="rId68" cstate="print"/>
            <a:srcRect/>
            <a:stretch>
              <a:fillRect/>
            </a:stretch>
          </p:blipFill>
          <p:spPr bwMode="auto">
            <a:xfrm>
              <a:off x="4063" y="3597"/>
              <a:ext cx="34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Freeform 92"/>
          <p:cNvSpPr>
            <a:spLocks/>
          </p:cNvSpPr>
          <p:nvPr/>
        </p:nvSpPr>
        <p:spPr bwMode="auto">
          <a:xfrm rot="16200000">
            <a:off x="397681" y="1789907"/>
            <a:ext cx="142875" cy="227013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88" name="Freeform 93"/>
          <p:cNvSpPr>
            <a:spLocks/>
          </p:cNvSpPr>
          <p:nvPr/>
        </p:nvSpPr>
        <p:spPr bwMode="auto">
          <a:xfrm rot="16200000">
            <a:off x="1531150" y="1789907"/>
            <a:ext cx="142875" cy="227013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89" name="Freeform 94"/>
          <p:cNvSpPr>
            <a:spLocks/>
          </p:cNvSpPr>
          <p:nvPr/>
        </p:nvSpPr>
        <p:spPr bwMode="auto">
          <a:xfrm rot="16200000">
            <a:off x="2667805" y="1789907"/>
            <a:ext cx="142875" cy="227013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90" name="Freeform 95"/>
          <p:cNvSpPr>
            <a:spLocks/>
          </p:cNvSpPr>
          <p:nvPr/>
        </p:nvSpPr>
        <p:spPr bwMode="auto">
          <a:xfrm rot="16200000">
            <a:off x="8427256" y="1789907"/>
            <a:ext cx="142875" cy="227013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91" name="Freeform 96"/>
          <p:cNvSpPr>
            <a:spLocks/>
          </p:cNvSpPr>
          <p:nvPr/>
        </p:nvSpPr>
        <p:spPr bwMode="auto">
          <a:xfrm rot="16200000">
            <a:off x="7177893" y="1789908"/>
            <a:ext cx="142875" cy="227012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92" name="Freeform 97"/>
          <p:cNvSpPr>
            <a:spLocks/>
          </p:cNvSpPr>
          <p:nvPr/>
        </p:nvSpPr>
        <p:spPr bwMode="auto">
          <a:xfrm rot="16200000">
            <a:off x="3739368" y="1789908"/>
            <a:ext cx="142875" cy="227012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93" name="Freeform 98"/>
          <p:cNvSpPr>
            <a:spLocks/>
          </p:cNvSpPr>
          <p:nvPr/>
        </p:nvSpPr>
        <p:spPr bwMode="auto">
          <a:xfrm rot="16200000">
            <a:off x="4749017" y="1789908"/>
            <a:ext cx="142875" cy="227012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94" name="Freeform 99"/>
          <p:cNvSpPr>
            <a:spLocks/>
          </p:cNvSpPr>
          <p:nvPr/>
        </p:nvSpPr>
        <p:spPr bwMode="auto">
          <a:xfrm rot="16200000">
            <a:off x="5947581" y="1789907"/>
            <a:ext cx="142875" cy="227013"/>
          </a:xfrm>
          <a:custGeom>
            <a:avLst/>
            <a:gdLst>
              <a:gd name="T0" fmla="*/ 2147483647 w 2184"/>
              <a:gd name="T1" fmla="*/ 0 h 3488"/>
              <a:gd name="T2" fmla="*/ 0 w 2184"/>
              <a:gd name="T3" fmla="*/ 2147483647 h 3488"/>
              <a:gd name="T4" fmla="*/ 2147483647 w 2184"/>
              <a:gd name="T5" fmla="*/ 2147483647 h 3488"/>
              <a:gd name="T6" fmla="*/ 2147483647 w 2184"/>
              <a:gd name="T7" fmla="*/ 2147483647 h 3488"/>
              <a:gd name="T8" fmla="*/ 2147483647 w 2184"/>
              <a:gd name="T9" fmla="*/ 2147483647 h 3488"/>
              <a:gd name="T10" fmla="*/ 2147483647 w 2184"/>
              <a:gd name="T11" fmla="*/ 2147483647 h 3488"/>
              <a:gd name="T12" fmla="*/ 2147483647 w 2184"/>
              <a:gd name="T13" fmla="*/ 2147483647 h 3488"/>
              <a:gd name="T14" fmla="*/ 2147483647 w 2184"/>
              <a:gd name="T15" fmla="*/ 0 h 3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4"/>
              <a:gd name="T25" fmla="*/ 0 h 3488"/>
              <a:gd name="T26" fmla="*/ 2184 w 2184"/>
              <a:gd name="T27" fmla="*/ 3488 h 3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4" h="3488">
                <a:moveTo>
                  <a:pt x="1744" y="0"/>
                </a:moveTo>
                <a:lnTo>
                  <a:pt x="0" y="1744"/>
                </a:lnTo>
                <a:lnTo>
                  <a:pt x="1744" y="3488"/>
                </a:lnTo>
                <a:lnTo>
                  <a:pt x="2180" y="3052"/>
                </a:lnTo>
                <a:lnTo>
                  <a:pt x="2184" y="3054"/>
                </a:lnTo>
                <a:lnTo>
                  <a:pt x="874" y="1744"/>
                </a:lnTo>
                <a:lnTo>
                  <a:pt x="2182" y="436"/>
                </a:lnTo>
                <a:lnTo>
                  <a:pt x="1744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98" name="Title Placeholder 11"/>
          <p:cNvSpPr>
            <a:spLocks noGrp="1"/>
          </p:cNvSpPr>
          <p:nvPr>
            <p:ph type="title"/>
          </p:nvPr>
        </p:nvSpPr>
        <p:spPr>
          <a:xfrm>
            <a:off x="0" y="242392"/>
            <a:ext cx="9144000" cy="738336"/>
          </a:xfrm>
          <a:prstGeom prst="rect">
            <a:avLst/>
          </a:prstGeom>
        </p:spPr>
        <p:txBody>
          <a:bodyPr rtlCol="1">
            <a:normAutofit/>
          </a:bodyPr>
          <a:lstStyle>
            <a:lvl1pPr>
              <a:defRPr sz="36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400950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jec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2"/>
          <p:cNvSpPr>
            <a:spLocks noChangeArrowheads="1"/>
          </p:cNvSpPr>
          <p:nvPr/>
        </p:nvSpPr>
        <p:spPr bwMode="auto">
          <a:xfrm>
            <a:off x="179395" y="1484313"/>
            <a:ext cx="4556125" cy="45656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5819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400" b="1">
              <a:solidFill>
                <a:srgbClr val="2A0000"/>
              </a:solidFill>
              <a:latin typeface="Calibri"/>
            </a:endParaRPr>
          </a:p>
        </p:txBody>
      </p:sp>
      <p:sp>
        <p:nvSpPr>
          <p:cNvPr id="22" name="Freeform 47"/>
          <p:cNvSpPr>
            <a:spLocks/>
          </p:cNvSpPr>
          <p:nvPr/>
        </p:nvSpPr>
        <p:spPr bwMode="auto">
          <a:xfrm>
            <a:off x="4932363" y="2352698"/>
            <a:ext cx="227012" cy="360363"/>
          </a:xfrm>
          <a:custGeom>
            <a:avLst/>
            <a:gdLst>
              <a:gd name="T0" fmla="*/ 2147483647 w 1248"/>
              <a:gd name="T1" fmla="*/ 0 h 1992"/>
              <a:gd name="T2" fmla="*/ 0 w 1248"/>
              <a:gd name="T3" fmla="*/ 2147483647 h 1992"/>
              <a:gd name="T4" fmla="*/ 2147483647 w 1248"/>
              <a:gd name="T5" fmla="*/ 2147483647 h 1992"/>
              <a:gd name="T6" fmla="*/ 2147483647 w 1248"/>
              <a:gd name="T7" fmla="*/ 2147483647 h 1992"/>
              <a:gd name="T8" fmla="*/ 2147483647 w 1248"/>
              <a:gd name="T9" fmla="*/ 2147483647 h 1992"/>
              <a:gd name="T10" fmla="*/ 2147483647 w 1248"/>
              <a:gd name="T11" fmla="*/ 2147483647 h 1992"/>
              <a:gd name="T12" fmla="*/ 2147483647 w 1248"/>
              <a:gd name="T13" fmla="*/ 2147483647 h 1992"/>
              <a:gd name="T14" fmla="*/ 2147483647 w 1248"/>
              <a:gd name="T15" fmla="*/ 0 h 19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1992"/>
              <a:gd name="T26" fmla="*/ 1248 w 1248"/>
              <a:gd name="T27" fmla="*/ 1992 h 19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1992">
                <a:moveTo>
                  <a:pt x="996" y="0"/>
                </a:moveTo>
                <a:lnTo>
                  <a:pt x="0" y="996"/>
                </a:lnTo>
                <a:lnTo>
                  <a:pt x="996" y="1992"/>
                </a:lnTo>
                <a:lnTo>
                  <a:pt x="1246" y="1743"/>
                </a:lnTo>
                <a:lnTo>
                  <a:pt x="1248" y="1744"/>
                </a:lnTo>
                <a:lnTo>
                  <a:pt x="499" y="996"/>
                </a:lnTo>
                <a:lnTo>
                  <a:pt x="1247" y="249"/>
                </a:lnTo>
                <a:lnTo>
                  <a:pt x="996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23" name="Freeform 48"/>
          <p:cNvSpPr>
            <a:spLocks/>
          </p:cNvSpPr>
          <p:nvPr/>
        </p:nvSpPr>
        <p:spPr bwMode="auto">
          <a:xfrm>
            <a:off x="4932363" y="2928939"/>
            <a:ext cx="227012" cy="360362"/>
          </a:xfrm>
          <a:custGeom>
            <a:avLst/>
            <a:gdLst>
              <a:gd name="T0" fmla="*/ 2147483647 w 1248"/>
              <a:gd name="T1" fmla="*/ 0 h 1992"/>
              <a:gd name="T2" fmla="*/ 0 w 1248"/>
              <a:gd name="T3" fmla="*/ 2147483647 h 1992"/>
              <a:gd name="T4" fmla="*/ 2147483647 w 1248"/>
              <a:gd name="T5" fmla="*/ 2147483647 h 1992"/>
              <a:gd name="T6" fmla="*/ 2147483647 w 1248"/>
              <a:gd name="T7" fmla="*/ 2147483647 h 1992"/>
              <a:gd name="T8" fmla="*/ 2147483647 w 1248"/>
              <a:gd name="T9" fmla="*/ 2147483647 h 1992"/>
              <a:gd name="T10" fmla="*/ 2147483647 w 1248"/>
              <a:gd name="T11" fmla="*/ 2147483647 h 1992"/>
              <a:gd name="T12" fmla="*/ 2147483647 w 1248"/>
              <a:gd name="T13" fmla="*/ 2147483647 h 1992"/>
              <a:gd name="T14" fmla="*/ 2147483647 w 1248"/>
              <a:gd name="T15" fmla="*/ 0 h 19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1992"/>
              <a:gd name="T26" fmla="*/ 1248 w 1248"/>
              <a:gd name="T27" fmla="*/ 1992 h 19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1992">
                <a:moveTo>
                  <a:pt x="996" y="0"/>
                </a:moveTo>
                <a:lnTo>
                  <a:pt x="0" y="996"/>
                </a:lnTo>
                <a:lnTo>
                  <a:pt x="996" y="1992"/>
                </a:lnTo>
                <a:lnTo>
                  <a:pt x="1246" y="1743"/>
                </a:lnTo>
                <a:lnTo>
                  <a:pt x="1248" y="1744"/>
                </a:lnTo>
                <a:lnTo>
                  <a:pt x="499" y="996"/>
                </a:lnTo>
                <a:lnTo>
                  <a:pt x="1247" y="249"/>
                </a:lnTo>
                <a:lnTo>
                  <a:pt x="996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24" name="Freeform 49"/>
          <p:cNvSpPr>
            <a:spLocks/>
          </p:cNvSpPr>
          <p:nvPr/>
        </p:nvSpPr>
        <p:spPr bwMode="auto">
          <a:xfrm>
            <a:off x="4932363" y="3505207"/>
            <a:ext cx="227012" cy="360363"/>
          </a:xfrm>
          <a:custGeom>
            <a:avLst/>
            <a:gdLst>
              <a:gd name="T0" fmla="*/ 2147483647 w 1248"/>
              <a:gd name="T1" fmla="*/ 0 h 1992"/>
              <a:gd name="T2" fmla="*/ 0 w 1248"/>
              <a:gd name="T3" fmla="*/ 2147483647 h 1992"/>
              <a:gd name="T4" fmla="*/ 2147483647 w 1248"/>
              <a:gd name="T5" fmla="*/ 2147483647 h 1992"/>
              <a:gd name="T6" fmla="*/ 2147483647 w 1248"/>
              <a:gd name="T7" fmla="*/ 2147483647 h 1992"/>
              <a:gd name="T8" fmla="*/ 2147483647 w 1248"/>
              <a:gd name="T9" fmla="*/ 2147483647 h 1992"/>
              <a:gd name="T10" fmla="*/ 2147483647 w 1248"/>
              <a:gd name="T11" fmla="*/ 2147483647 h 1992"/>
              <a:gd name="T12" fmla="*/ 2147483647 w 1248"/>
              <a:gd name="T13" fmla="*/ 2147483647 h 1992"/>
              <a:gd name="T14" fmla="*/ 2147483647 w 1248"/>
              <a:gd name="T15" fmla="*/ 0 h 19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1992"/>
              <a:gd name="T26" fmla="*/ 1248 w 1248"/>
              <a:gd name="T27" fmla="*/ 1992 h 19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1992">
                <a:moveTo>
                  <a:pt x="996" y="0"/>
                </a:moveTo>
                <a:lnTo>
                  <a:pt x="0" y="996"/>
                </a:lnTo>
                <a:lnTo>
                  <a:pt x="996" y="1992"/>
                </a:lnTo>
                <a:lnTo>
                  <a:pt x="1246" y="1743"/>
                </a:lnTo>
                <a:lnTo>
                  <a:pt x="1248" y="1744"/>
                </a:lnTo>
                <a:lnTo>
                  <a:pt x="499" y="996"/>
                </a:lnTo>
                <a:lnTo>
                  <a:pt x="1247" y="249"/>
                </a:lnTo>
                <a:lnTo>
                  <a:pt x="996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25" name="Freeform 50"/>
          <p:cNvSpPr>
            <a:spLocks/>
          </p:cNvSpPr>
          <p:nvPr/>
        </p:nvSpPr>
        <p:spPr bwMode="auto">
          <a:xfrm>
            <a:off x="4932363" y="4081464"/>
            <a:ext cx="227012" cy="360362"/>
          </a:xfrm>
          <a:custGeom>
            <a:avLst/>
            <a:gdLst>
              <a:gd name="T0" fmla="*/ 2147483647 w 1248"/>
              <a:gd name="T1" fmla="*/ 0 h 1992"/>
              <a:gd name="T2" fmla="*/ 0 w 1248"/>
              <a:gd name="T3" fmla="*/ 2147483647 h 1992"/>
              <a:gd name="T4" fmla="*/ 2147483647 w 1248"/>
              <a:gd name="T5" fmla="*/ 2147483647 h 1992"/>
              <a:gd name="T6" fmla="*/ 2147483647 w 1248"/>
              <a:gd name="T7" fmla="*/ 2147483647 h 1992"/>
              <a:gd name="T8" fmla="*/ 2147483647 w 1248"/>
              <a:gd name="T9" fmla="*/ 2147483647 h 1992"/>
              <a:gd name="T10" fmla="*/ 2147483647 w 1248"/>
              <a:gd name="T11" fmla="*/ 2147483647 h 1992"/>
              <a:gd name="T12" fmla="*/ 2147483647 w 1248"/>
              <a:gd name="T13" fmla="*/ 2147483647 h 1992"/>
              <a:gd name="T14" fmla="*/ 2147483647 w 1248"/>
              <a:gd name="T15" fmla="*/ 0 h 19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1992"/>
              <a:gd name="T26" fmla="*/ 1248 w 1248"/>
              <a:gd name="T27" fmla="*/ 1992 h 19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1992">
                <a:moveTo>
                  <a:pt x="996" y="0"/>
                </a:moveTo>
                <a:lnTo>
                  <a:pt x="0" y="996"/>
                </a:lnTo>
                <a:lnTo>
                  <a:pt x="996" y="1992"/>
                </a:lnTo>
                <a:lnTo>
                  <a:pt x="1246" y="1743"/>
                </a:lnTo>
                <a:lnTo>
                  <a:pt x="1248" y="1744"/>
                </a:lnTo>
                <a:lnTo>
                  <a:pt x="499" y="996"/>
                </a:lnTo>
                <a:lnTo>
                  <a:pt x="1247" y="249"/>
                </a:lnTo>
                <a:lnTo>
                  <a:pt x="996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26" name="Freeform 51"/>
          <p:cNvSpPr>
            <a:spLocks/>
          </p:cNvSpPr>
          <p:nvPr/>
        </p:nvSpPr>
        <p:spPr bwMode="auto">
          <a:xfrm>
            <a:off x="4932363" y="4657748"/>
            <a:ext cx="227012" cy="360363"/>
          </a:xfrm>
          <a:custGeom>
            <a:avLst/>
            <a:gdLst>
              <a:gd name="T0" fmla="*/ 2147483647 w 1248"/>
              <a:gd name="T1" fmla="*/ 0 h 1992"/>
              <a:gd name="T2" fmla="*/ 0 w 1248"/>
              <a:gd name="T3" fmla="*/ 2147483647 h 1992"/>
              <a:gd name="T4" fmla="*/ 2147483647 w 1248"/>
              <a:gd name="T5" fmla="*/ 2147483647 h 1992"/>
              <a:gd name="T6" fmla="*/ 2147483647 w 1248"/>
              <a:gd name="T7" fmla="*/ 2147483647 h 1992"/>
              <a:gd name="T8" fmla="*/ 2147483647 w 1248"/>
              <a:gd name="T9" fmla="*/ 2147483647 h 1992"/>
              <a:gd name="T10" fmla="*/ 2147483647 w 1248"/>
              <a:gd name="T11" fmla="*/ 2147483647 h 1992"/>
              <a:gd name="T12" fmla="*/ 2147483647 w 1248"/>
              <a:gd name="T13" fmla="*/ 2147483647 h 1992"/>
              <a:gd name="T14" fmla="*/ 2147483647 w 1248"/>
              <a:gd name="T15" fmla="*/ 0 h 19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1992"/>
              <a:gd name="T26" fmla="*/ 1248 w 1248"/>
              <a:gd name="T27" fmla="*/ 1992 h 19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1992">
                <a:moveTo>
                  <a:pt x="996" y="0"/>
                </a:moveTo>
                <a:lnTo>
                  <a:pt x="0" y="996"/>
                </a:lnTo>
                <a:lnTo>
                  <a:pt x="996" y="1992"/>
                </a:lnTo>
                <a:lnTo>
                  <a:pt x="1246" y="1743"/>
                </a:lnTo>
                <a:lnTo>
                  <a:pt x="1248" y="1744"/>
                </a:lnTo>
                <a:lnTo>
                  <a:pt x="499" y="996"/>
                </a:lnTo>
                <a:lnTo>
                  <a:pt x="1247" y="249"/>
                </a:lnTo>
                <a:lnTo>
                  <a:pt x="996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27" name="Freeform 52"/>
          <p:cNvSpPr>
            <a:spLocks/>
          </p:cNvSpPr>
          <p:nvPr/>
        </p:nvSpPr>
        <p:spPr bwMode="auto">
          <a:xfrm>
            <a:off x="4932363" y="5235598"/>
            <a:ext cx="227012" cy="360363"/>
          </a:xfrm>
          <a:custGeom>
            <a:avLst/>
            <a:gdLst>
              <a:gd name="T0" fmla="*/ 2147483647 w 1248"/>
              <a:gd name="T1" fmla="*/ 0 h 1992"/>
              <a:gd name="T2" fmla="*/ 0 w 1248"/>
              <a:gd name="T3" fmla="*/ 2147483647 h 1992"/>
              <a:gd name="T4" fmla="*/ 2147483647 w 1248"/>
              <a:gd name="T5" fmla="*/ 2147483647 h 1992"/>
              <a:gd name="T6" fmla="*/ 2147483647 w 1248"/>
              <a:gd name="T7" fmla="*/ 2147483647 h 1992"/>
              <a:gd name="T8" fmla="*/ 2147483647 w 1248"/>
              <a:gd name="T9" fmla="*/ 2147483647 h 1992"/>
              <a:gd name="T10" fmla="*/ 2147483647 w 1248"/>
              <a:gd name="T11" fmla="*/ 2147483647 h 1992"/>
              <a:gd name="T12" fmla="*/ 2147483647 w 1248"/>
              <a:gd name="T13" fmla="*/ 2147483647 h 1992"/>
              <a:gd name="T14" fmla="*/ 2147483647 w 1248"/>
              <a:gd name="T15" fmla="*/ 0 h 19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1992"/>
              <a:gd name="T26" fmla="*/ 1248 w 1248"/>
              <a:gd name="T27" fmla="*/ 1992 h 19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1992">
                <a:moveTo>
                  <a:pt x="996" y="0"/>
                </a:moveTo>
                <a:lnTo>
                  <a:pt x="0" y="996"/>
                </a:lnTo>
                <a:lnTo>
                  <a:pt x="996" y="1992"/>
                </a:lnTo>
                <a:lnTo>
                  <a:pt x="1246" y="1743"/>
                </a:lnTo>
                <a:lnTo>
                  <a:pt x="1248" y="1744"/>
                </a:lnTo>
                <a:lnTo>
                  <a:pt x="499" y="996"/>
                </a:lnTo>
                <a:lnTo>
                  <a:pt x="1247" y="249"/>
                </a:lnTo>
                <a:lnTo>
                  <a:pt x="996" y="0"/>
                </a:lnTo>
                <a:close/>
              </a:path>
            </a:pathLst>
          </a:custGeom>
          <a:solidFill>
            <a:srgbClr val="26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28" name="AutoShape 42"/>
          <p:cNvSpPr>
            <a:spLocks noChangeArrowheads="1"/>
          </p:cNvSpPr>
          <p:nvPr/>
        </p:nvSpPr>
        <p:spPr bwMode="auto">
          <a:xfrm>
            <a:off x="5459413" y="1484313"/>
            <a:ext cx="3505200" cy="45656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5819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400" b="1">
              <a:solidFill>
                <a:srgbClr val="2A000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3569" y="2348880"/>
            <a:ext cx="4298131" cy="287970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380313" y="1772816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724129" y="1772816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380313" y="2924944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724129" y="2924944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380313" y="3933056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724129" y="3933056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380313" y="4941168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724129" y="4941168"/>
            <a:ext cx="1345804" cy="91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</p:spTree>
    <p:extLst>
      <p:ext uri="{BB962C8B-B14F-4D97-AF65-F5344CB8AC3E}">
        <p14:creationId xmlns="" xmlns:p14="http://schemas.microsoft.com/office/powerpoint/2010/main" val="696835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4572000" y="1952625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2411413" y="1952625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71451" y="1952625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6" name="Line 66"/>
          <p:cNvSpPr>
            <a:spLocks noChangeShapeType="1"/>
          </p:cNvSpPr>
          <p:nvPr/>
        </p:nvSpPr>
        <p:spPr bwMode="auto">
          <a:xfrm>
            <a:off x="6804025" y="1952625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8" name="Line 67"/>
          <p:cNvSpPr>
            <a:spLocks noChangeShapeType="1"/>
          </p:cNvSpPr>
          <p:nvPr/>
        </p:nvSpPr>
        <p:spPr bwMode="auto">
          <a:xfrm>
            <a:off x="8893175" y="1952625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pic>
        <p:nvPicPr>
          <p:cNvPr id="9" name="Picture 39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326" y="1365251"/>
            <a:ext cx="6111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14"/>
          <p:cNvSpPr>
            <a:spLocks noChangeAspect="1"/>
          </p:cNvSpPr>
          <p:nvPr/>
        </p:nvSpPr>
        <p:spPr bwMode="auto">
          <a:xfrm>
            <a:off x="7550151" y="1366839"/>
            <a:ext cx="611188" cy="493712"/>
          </a:xfrm>
          <a:custGeom>
            <a:avLst/>
            <a:gdLst>
              <a:gd name="T0" fmla="*/ 2147483647 w 836"/>
              <a:gd name="T1" fmla="*/ 2147483647 h 796"/>
              <a:gd name="T2" fmla="*/ 2147483647 w 836"/>
              <a:gd name="T3" fmla="*/ 2147483647 h 796"/>
              <a:gd name="T4" fmla="*/ 2147483647 w 836"/>
              <a:gd name="T5" fmla="*/ 2147483647 h 796"/>
              <a:gd name="T6" fmla="*/ 2147483647 w 836"/>
              <a:gd name="T7" fmla="*/ 2147483647 h 796"/>
              <a:gd name="T8" fmla="*/ 2147483647 w 836"/>
              <a:gd name="T9" fmla="*/ 2147483647 h 796"/>
              <a:gd name="T10" fmla="*/ 2147483647 w 836"/>
              <a:gd name="T11" fmla="*/ 2147483647 h 796"/>
              <a:gd name="T12" fmla="*/ 2147483647 w 836"/>
              <a:gd name="T13" fmla="*/ 2147483647 h 796"/>
              <a:gd name="T14" fmla="*/ 2147483647 w 836"/>
              <a:gd name="T15" fmla="*/ 2147483647 h 796"/>
              <a:gd name="T16" fmla="*/ 2147483647 w 836"/>
              <a:gd name="T17" fmla="*/ 2147483647 h 796"/>
              <a:gd name="T18" fmla="*/ 2147483647 w 836"/>
              <a:gd name="T19" fmla="*/ 2147483647 h 796"/>
              <a:gd name="T20" fmla="*/ 2147483647 w 836"/>
              <a:gd name="T21" fmla="*/ 2147483647 h 796"/>
              <a:gd name="T22" fmla="*/ 2147483647 w 836"/>
              <a:gd name="T23" fmla="*/ 2147483647 h 796"/>
              <a:gd name="T24" fmla="*/ 2147483647 w 836"/>
              <a:gd name="T25" fmla="*/ 2147483647 h 796"/>
              <a:gd name="T26" fmla="*/ 2147483647 w 836"/>
              <a:gd name="T27" fmla="*/ 2147483647 h 796"/>
              <a:gd name="T28" fmla="*/ 2147483647 w 836"/>
              <a:gd name="T29" fmla="*/ 2147483647 h 796"/>
              <a:gd name="T30" fmla="*/ 2147483647 w 836"/>
              <a:gd name="T31" fmla="*/ 2147483647 h 796"/>
              <a:gd name="T32" fmla="*/ 2147483647 w 836"/>
              <a:gd name="T33" fmla="*/ 2147483647 h 796"/>
              <a:gd name="T34" fmla="*/ 2147483647 w 836"/>
              <a:gd name="T35" fmla="*/ 2147483647 h 796"/>
              <a:gd name="T36" fmla="*/ 2147483647 w 836"/>
              <a:gd name="T37" fmla="*/ 2147483647 h 796"/>
              <a:gd name="T38" fmla="*/ 2147483647 w 836"/>
              <a:gd name="T39" fmla="*/ 2147483647 h 796"/>
              <a:gd name="T40" fmla="*/ 2147483647 w 836"/>
              <a:gd name="T41" fmla="*/ 2147483647 h 796"/>
              <a:gd name="T42" fmla="*/ 2147483647 w 836"/>
              <a:gd name="T43" fmla="*/ 2147483647 h 796"/>
              <a:gd name="T44" fmla="*/ 2147483647 w 836"/>
              <a:gd name="T45" fmla="*/ 2147483647 h 796"/>
              <a:gd name="T46" fmla="*/ 0 w 836"/>
              <a:gd name="T47" fmla="*/ 2147483647 h 796"/>
              <a:gd name="T48" fmla="*/ 0 w 836"/>
              <a:gd name="T49" fmla="*/ 2147483647 h 796"/>
              <a:gd name="T50" fmla="*/ 2147483647 w 836"/>
              <a:gd name="T51" fmla="*/ 2147483647 h 796"/>
              <a:gd name="T52" fmla="*/ 2147483647 w 836"/>
              <a:gd name="T53" fmla="*/ 2147483647 h 796"/>
              <a:gd name="T54" fmla="*/ 2147483647 w 836"/>
              <a:gd name="T55" fmla="*/ 2147483647 h 796"/>
              <a:gd name="T56" fmla="*/ 2147483647 w 836"/>
              <a:gd name="T57" fmla="*/ 2147483647 h 796"/>
              <a:gd name="T58" fmla="*/ 2147483647 w 836"/>
              <a:gd name="T59" fmla="*/ 2147483647 h 796"/>
              <a:gd name="T60" fmla="*/ 2147483647 w 836"/>
              <a:gd name="T61" fmla="*/ 2147483647 h 796"/>
              <a:gd name="T62" fmla="*/ 2147483647 w 836"/>
              <a:gd name="T63" fmla="*/ 2147483647 h 796"/>
              <a:gd name="T64" fmla="*/ 2147483647 w 836"/>
              <a:gd name="T65" fmla="*/ 2147483647 h 796"/>
              <a:gd name="T66" fmla="*/ 2147483647 w 836"/>
              <a:gd name="T67" fmla="*/ 2147483647 h 796"/>
              <a:gd name="T68" fmla="*/ 2147483647 w 836"/>
              <a:gd name="T69" fmla="*/ 2147483647 h 796"/>
              <a:gd name="T70" fmla="*/ 2147483647 w 836"/>
              <a:gd name="T71" fmla="*/ 2147483647 h 796"/>
              <a:gd name="T72" fmla="*/ 2147483647 w 836"/>
              <a:gd name="T73" fmla="*/ 0 h 796"/>
              <a:gd name="T74" fmla="*/ 2147483647 w 836"/>
              <a:gd name="T75" fmla="*/ 0 h 796"/>
              <a:gd name="T76" fmla="*/ 2147483647 w 836"/>
              <a:gd name="T77" fmla="*/ 2147483647 h 796"/>
              <a:gd name="T78" fmla="*/ 2147483647 w 836"/>
              <a:gd name="T79" fmla="*/ 2147483647 h 796"/>
              <a:gd name="T80" fmla="*/ 2147483647 w 836"/>
              <a:gd name="T81" fmla="*/ 2147483647 h 796"/>
              <a:gd name="T82" fmla="*/ 2147483647 w 836"/>
              <a:gd name="T83" fmla="*/ 2147483647 h 796"/>
              <a:gd name="T84" fmla="*/ 2147483647 w 836"/>
              <a:gd name="T85" fmla="*/ 2147483647 h 796"/>
              <a:gd name="T86" fmla="*/ 2147483647 w 836"/>
              <a:gd name="T87" fmla="*/ 2147483647 h 796"/>
              <a:gd name="T88" fmla="*/ 2147483647 w 836"/>
              <a:gd name="T89" fmla="*/ 2147483647 h 796"/>
              <a:gd name="T90" fmla="*/ 2147483647 w 836"/>
              <a:gd name="T91" fmla="*/ 2147483647 h 796"/>
              <a:gd name="T92" fmla="*/ 2147483647 w 836"/>
              <a:gd name="T93" fmla="*/ 2147483647 h 796"/>
              <a:gd name="T94" fmla="*/ 2147483647 w 836"/>
              <a:gd name="T95" fmla="*/ 2147483647 h 796"/>
              <a:gd name="T96" fmla="*/ 2147483647 w 836"/>
              <a:gd name="T97" fmla="*/ 2147483647 h 796"/>
              <a:gd name="T98" fmla="*/ 2147483647 w 836"/>
              <a:gd name="T99" fmla="*/ 2147483647 h 796"/>
              <a:gd name="T100" fmla="*/ 2147483647 w 836"/>
              <a:gd name="T101" fmla="*/ 2147483647 h 796"/>
              <a:gd name="T102" fmla="*/ 2147483647 w 836"/>
              <a:gd name="T103" fmla="*/ 2147483647 h 7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36"/>
              <a:gd name="T157" fmla="*/ 0 h 796"/>
              <a:gd name="T158" fmla="*/ 836 w 836"/>
              <a:gd name="T159" fmla="*/ 796 h 79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36" h="796">
                <a:moveTo>
                  <a:pt x="808" y="380"/>
                </a:moveTo>
                <a:lnTo>
                  <a:pt x="518" y="450"/>
                </a:lnTo>
                <a:lnTo>
                  <a:pt x="712" y="678"/>
                </a:lnTo>
                <a:lnTo>
                  <a:pt x="718" y="690"/>
                </a:lnTo>
                <a:lnTo>
                  <a:pt x="722" y="696"/>
                </a:lnTo>
                <a:lnTo>
                  <a:pt x="724" y="702"/>
                </a:lnTo>
                <a:lnTo>
                  <a:pt x="722" y="708"/>
                </a:lnTo>
                <a:lnTo>
                  <a:pt x="718" y="716"/>
                </a:lnTo>
                <a:lnTo>
                  <a:pt x="704" y="728"/>
                </a:lnTo>
                <a:lnTo>
                  <a:pt x="622" y="786"/>
                </a:lnTo>
                <a:lnTo>
                  <a:pt x="610" y="792"/>
                </a:lnTo>
                <a:lnTo>
                  <a:pt x="602" y="794"/>
                </a:lnTo>
                <a:lnTo>
                  <a:pt x="596" y="796"/>
                </a:lnTo>
                <a:lnTo>
                  <a:pt x="590" y="794"/>
                </a:lnTo>
                <a:lnTo>
                  <a:pt x="584" y="790"/>
                </a:lnTo>
                <a:lnTo>
                  <a:pt x="580" y="784"/>
                </a:lnTo>
                <a:lnTo>
                  <a:pt x="574" y="776"/>
                </a:lnTo>
                <a:lnTo>
                  <a:pt x="418" y="520"/>
                </a:lnTo>
                <a:lnTo>
                  <a:pt x="262" y="776"/>
                </a:lnTo>
                <a:lnTo>
                  <a:pt x="258" y="784"/>
                </a:lnTo>
                <a:lnTo>
                  <a:pt x="252" y="790"/>
                </a:lnTo>
                <a:lnTo>
                  <a:pt x="246" y="794"/>
                </a:lnTo>
                <a:lnTo>
                  <a:pt x="240" y="796"/>
                </a:lnTo>
                <a:lnTo>
                  <a:pt x="234" y="794"/>
                </a:lnTo>
                <a:lnTo>
                  <a:pt x="226" y="792"/>
                </a:lnTo>
                <a:lnTo>
                  <a:pt x="214" y="786"/>
                </a:lnTo>
                <a:lnTo>
                  <a:pt x="132" y="728"/>
                </a:lnTo>
                <a:lnTo>
                  <a:pt x="118" y="716"/>
                </a:lnTo>
                <a:lnTo>
                  <a:pt x="114" y="708"/>
                </a:lnTo>
                <a:lnTo>
                  <a:pt x="112" y="702"/>
                </a:lnTo>
                <a:lnTo>
                  <a:pt x="114" y="696"/>
                </a:lnTo>
                <a:lnTo>
                  <a:pt x="118" y="690"/>
                </a:lnTo>
                <a:lnTo>
                  <a:pt x="124" y="678"/>
                </a:lnTo>
                <a:lnTo>
                  <a:pt x="318" y="450"/>
                </a:lnTo>
                <a:lnTo>
                  <a:pt x="28" y="380"/>
                </a:lnTo>
                <a:lnTo>
                  <a:pt x="18" y="376"/>
                </a:lnTo>
                <a:lnTo>
                  <a:pt x="8" y="372"/>
                </a:lnTo>
                <a:lnTo>
                  <a:pt x="2" y="366"/>
                </a:lnTo>
                <a:lnTo>
                  <a:pt x="0" y="362"/>
                </a:lnTo>
                <a:lnTo>
                  <a:pt x="0" y="358"/>
                </a:lnTo>
                <a:lnTo>
                  <a:pt x="4" y="342"/>
                </a:lnTo>
                <a:lnTo>
                  <a:pt x="8" y="330"/>
                </a:lnTo>
                <a:lnTo>
                  <a:pt x="36" y="240"/>
                </a:lnTo>
                <a:lnTo>
                  <a:pt x="40" y="230"/>
                </a:lnTo>
                <a:lnTo>
                  <a:pt x="44" y="220"/>
                </a:lnTo>
                <a:lnTo>
                  <a:pt x="50" y="214"/>
                </a:lnTo>
                <a:lnTo>
                  <a:pt x="54" y="212"/>
                </a:lnTo>
                <a:lnTo>
                  <a:pt x="58" y="212"/>
                </a:lnTo>
                <a:lnTo>
                  <a:pt x="64" y="212"/>
                </a:lnTo>
                <a:lnTo>
                  <a:pt x="70" y="214"/>
                </a:lnTo>
                <a:lnTo>
                  <a:pt x="82" y="220"/>
                </a:lnTo>
                <a:lnTo>
                  <a:pt x="358" y="334"/>
                </a:lnTo>
                <a:lnTo>
                  <a:pt x="336" y="76"/>
                </a:lnTo>
                <a:lnTo>
                  <a:pt x="334" y="28"/>
                </a:lnTo>
                <a:lnTo>
                  <a:pt x="336" y="14"/>
                </a:lnTo>
                <a:lnTo>
                  <a:pt x="338" y="8"/>
                </a:lnTo>
                <a:lnTo>
                  <a:pt x="340" y="4"/>
                </a:lnTo>
                <a:lnTo>
                  <a:pt x="344" y="2"/>
                </a:lnTo>
                <a:lnTo>
                  <a:pt x="348" y="2"/>
                </a:lnTo>
                <a:lnTo>
                  <a:pt x="360" y="0"/>
                </a:lnTo>
                <a:lnTo>
                  <a:pt x="476" y="0"/>
                </a:lnTo>
                <a:lnTo>
                  <a:pt x="488" y="2"/>
                </a:lnTo>
                <a:lnTo>
                  <a:pt x="492" y="2"/>
                </a:lnTo>
                <a:lnTo>
                  <a:pt x="496" y="4"/>
                </a:lnTo>
                <a:lnTo>
                  <a:pt x="500" y="8"/>
                </a:lnTo>
                <a:lnTo>
                  <a:pt x="500" y="14"/>
                </a:lnTo>
                <a:lnTo>
                  <a:pt x="502" y="28"/>
                </a:lnTo>
                <a:lnTo>
                  <a:pt x="500" y="76"/>
                </a:lnTo>
                <a:lnTo>
                  <a:pt x="480" y="334"/>
                </a:lnTo>
                <a:lnTo>
                  <a:pt x="754" y="220"/>
                </a:lnTo>
                <a:lnTo>
                  <a:pt x="766" y="214"/>
                </a:lnTo>
                <a:lnTo>
                  <a:pt x="772" y="212"/>
                </a:lnTo>
                <a:lnTo>
                  <a:pt x="778" y="212"/>
                </a:lnTo>
                <a:lnTo>
                  <a:pt x="782" y="212"/>
                </a:lnTo>
                <a:lnTo>
                  <a:pt x="786" y="214"/>
                </a:lnTo>
                <a:lnTo>
                  <a:pt x="792" y="220"/>
                </a:lnTo>
                <a:lnTo>
                  <a:pt x="796" y="230"/>
                </a:lnTo>
                <a:lnTo>
                  <a:pt x="800" y="240"/>
                </a:lnTo>
                <a:lnTo>
                  <a:pt x="828" y="330"/>
                </a:lnTo>
                <a:lnTo>
                  <a:pt x="836" y="358"/>
                </a:lnTo>
                <a:lnTo>
                  <a:pt x="836" y="362"/>
                </a:lnTo>
                <a:lnTo>
                  <a:pt x="834" y="366"/>
                </a:lnTo>
                <a:lnTo>
                  <a:pt x="828" y="372"/>
                </a:lnTo>
                <a:lnTo>
                  <a:pt x="820" y="376"/>
                </a:lnTo>
                <a:lnTo>
                  <a:pt x="808" y="380"/>
                </a:lnTo>
                <a:close/>
              </a:path>
            </a:pathLst>
          </a:custGeom>
          <a:solidFill>
            <a:srgbClr val="FC9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11" name="Freeform 16"/>
          <p:cNvSpPr>
            <a:spLocks noChangeAspect="1"/>
          </p:cNvSpPr>
          <p:nvPr/>
        </p:nvSpPr>
        <p:spPr bwMode="auto">
          <a:xfrm>
            <a:off x="3186125" y="1365250"/>
            <a:ext cx="611187" cy="495300"/>
          </a:xfrm>
          <a:custGeom>
            <a:avLst/>
            <a:gdLst>
              <a:gd name="T0" fmla="*/ 2147483647 w 836"/>
              <a:gd name="T1" fmla="*/ 2147483647 h 796"/>
              <a:gd name="T2" fmla="*/ 2147483647 w 836"/>
              <a:gd name="T3" fmla="*/ 2147483647 h 796"/>
              <a:gd name="T4" fmla="*/ 2147483647 w 836"/>
              <a:gd name="T5" fmla="*/ 2147483647 h 796"/>
              <a:gd name="T6" fmla="*/ 2147483647 w 836"/>
              <a:gd name="T7" fmla="*/ 2147483647 h 796"/>
              <a:gd name="T8" fmla="*/ 2147483647 w 836"/>
              <a:gd name="T9" fmla="*/ 2147483647 h 796"/>
              <a:gd name="T10" fmla="*/ 2147483647 w 836"/>
              <a:gd name="T11" fmla="*/ 2147483647 h 796"/>
              <a:gd name="T12" fmla="*/ 2147483647 w 836"/>
              <a:gd name="T13" fmla="*/ 2147483647 h 796"/>
              <a:gd name="T14" fmla="*/ 2147483647 w 836"/>
              <a:gd name="T15" fmla="*/ 2147483647 h 796"/>
              <a:gd name="T16" fmla="*/ 2147483647 w 836"/>
              <a:gd name="T17" fmla="*/ 2147483647 h 796"/>
              <a:gd name="T18" fmla="*/ 2147483647 w 836"/>
              <a:gd name="T19" fmla="*/ 2147483647 h 796"/>
              <a:gd name="T20" fmla="*/ 2147483647 w 836"/>
              <a:gd name="T21" fmla="*/ 2147483647 h 796"/>
              <a:gd name="T22" fmla="*/ 2147483647 w 836"/>
              <a:gd name="T23" fmla="*/ 2147483647 h 796"/>
              <a:gd name="T24" fmla="*/ 2147483647 w 836"/>
              <a:gd name="T25" fmla="*/ 2147483647 h 796"/>
              <a:gd name="T26" fmla="*/ 2147483647 w 836"/>
              <a:gd name="T27" fmla="*/ 2147483647 h 796"/>
              <a:gd name="T28" fmla="*/ 2147483647 w 836"/>
              <a:gd name="T29" fmla="*/ 2147483647 h 796"/>
              <a:gd name="T30" fmla="*/ 2147483647 w 836"/>
              <a:gd name="T31" fmla="*/ 2147483647 h 796"/>
              <a:gd name="T32" fmla="*/ 2147483647 w 836"/>
              <a:gd name="T33" fmla="*/ 2147483647 h 796"/>
              <a:gd name="T34" fmla="*/ 2147483647 w 836"/>
              <a:gd name="T35" fmla="*/ 2147483647 h 796"/>
              <a:gd name="T36" fmla="*/ 2147483647 w 836"/>
              <a:gd name="T37" fmla="*/ 2147483647 h 796"/>
              <a:gd name="T38" fmla="*/ 2147483647 w 836"/>
              <a:gd name="T39" fmla="*/ 2147483647 h 796"/>
              <a:gd name="T40" fmla="*/ 2147483647 w 836"/>
              <a:gd name="T41" fmla="*/ 2147483647 h 796"/>
              <a:gd name="T42" fmla="*/ 2147483647 w 836"/>
              <a:gd name="T43" fmla="*/ 2147483647 h 796"/>
              <a:gd name="T44" fmla="*/ 2147483647 w 836"/>
              <a:gd name="T45" fmla="*/ 2147483647 h 796"/>
              <a:gd name="T46" fmla="*/ 0 w 836"/>
              <a:gd name="T47" fmla="*/ 2147483647 h 796"/>
              <a:gd name="T48" fmla="*/ 0 w 836"/>
              <a:gd name="T49" fmla="*/ 2147483647 h 796"/>
              <a:gd name="T50" fmla="*/ 2147483647 w 836"/>
              <a:gd name="T51" fmla="*/ 2147483647 h 796"/>
              <a:gd name="T52" fmla="*/ 2147483647 w 836"/>
              <a:gd name="T53" fmla="*/ 2147483647 h 796"/>
              <a:gd name="T54" fmla="*/ 2147483647 w 836"/>
              <a:gd name="T55" fmla="*/ 2147483647 h 796"/>
              <a:gd name="T56" fmla="*/ 2147483647 w 836"/>
              <a:gd name="T57" fmla="*/ 2147483647 h 796"/>
              <a:gd name="T58" fmla="*/ 2147483647 w 836"/>
              <a:gd name="T59" fmla="*/ 2147483647 h 796"/>
              <a:gd name="T60" fmla="*/ 2147483647 w 836"/>
              <a:gd name="T61" fmla="*/ 2147483647 h 796"/>
              <a:gd name="T62" fmla="*/ 2147483647 w 836"/>
              <a:gd name="T63" fmla="*/ 2147483647 h 796"/>
              <a:gd name="T64" fmla="*/ 2147483647 w 836"/>
              <a:gd name="T65" fmla="*/ 2147483647 h 796"/>
              <a:gd name="T66" fmla="*/ 2147483647 w 836"/>
              <a:gd name="T67" fmla="*/ 2147483647 h 796"/>
              <a:gd name="T68" fmla="*/ 2147483647 w 836"/>
              <a:gd name="T69" fmla="*/ 2147483647 h 796"/>
              <a:gd name="T70" fmla="*/ 2147483647 w 836"/>
              <a:gd name="T71" fmla="*/ 2147483647 h 796"/>
              <a:gd name="T72" fmla="*/ 2147483647 w 836"/>
              <a:gd name="T73" fmla="*/ 0 h 796"/>
              <a:gd name="T74" fmla="*/ 2147483647 w 836"/>
              <a:gd name="T75" fmla="*/ 0 h 796"/>
              <a:gd name="T76" fmla="*/ 2147483647 w 836"/>
              <a:gd name="T77" fmla="*/ 2147483647 h 796"/>
              <a:gd name="T78" fmla="*/ 2147483647 w 836"/>
              <a:gd name="T79" fmla="*/ 2147483647 h 796"/>
              <a:gd name="T80" fmla="*/ 2147483647 w 836"/>
              <a:gd name="T81" fmla="*/ 2147483647 h 796"/>
              <a:gd name="T82" fmla="*/ 2147483647 w 836"/>
              <a:gd name="T83" fmla="*/ 2147483647 h 796"/>
              <a:gd name="T84" fmla="*/ 2147483647 w 836"/>
              <a:gd name="T85" fmla="*/ 2147483647 h 796"/>
              <a:gd name="T86" fmla="*/ 2147483647 w 836"/>
              <a:gd name="T87" fmla="*/ 2147483647 h 796"/>
              <a:gd name="T88" fmla="*/ 2147483647 w 836"/>
              <a:gd name="T89" fmla="*/ 2147483647 h 796"/>
              <a:gd name="T90" fmla="*/ 2147483647 w 836"/>
              <a:gd name="T91" fmla="*/ 2147483647 h 796"/>
              <a:gd name="T92" fmla="*/ 2147483647 w 836"/>
              <a:gd name="T93" fmla="*/ 2147483647 h 796"/>
              <a:gd name="T94" fmla="*/ 2147483647 w 836"/>
              <a:gd name="T95" fmla="*/ 2147483647 h 796"/>
              <a:gd name="T96" fmla="*/ 2147483647 w 836"/>
              <a:gd name="T97" fmla="*/ 2147483647 h 796"/>
              <a:gd name="T98" fmla="*/ 2147483647 w 836"/>
              <a:gd name="T99" fmla="*/ 2147483647 h 796"/>
              <a:gd name="T100" fmla="*/ 2147483647 w 836"/>
              <a:gd name="T101" fmla="*/ 2147483647 h 796"/>
              <a:gd name="T102" fmla="*/ 2147483647 w 836"/>
              <a:gd name="T103" fmla="*/ 2147483647 h 7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36"/>
              <a:gd name="T157" fmla="*/ 0 h 796"/>
              <a:gd name="T158" fmla="*/ 836 w 836"/>
              <a:gd name="T159" fmla="*/ 796 h 79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36" h="796">
                <a:moveTo>
                  <a:pt x="808" y="380"/>
                </a:moveTo>
                <a:lnTo>
                  <a:pt x="518" y="450"/>
                </a:lnTo>
                <a:lnTo>
                  <a:pt x="710" y="678"/>
                </a:lnTo>
                <a:lnTo>
                  <a:pt x="718" y="690"/>
                </a:lnTo>
                <a:lnTo>
                  <a:pt x="722" y="696"/>
                </a:lnTo>
                <a:lnTo>
                  <a:pt x="724" y="702"/>
                </a:lnTo>
                <a:lnTo>
                  <a:pt x="722" y="708"/>
                </a:lnTo>
                <a:lnTo>
                  <a:pt x="718" y="716"/>
                </a:lnTo>
                <a:lnTo>
                  <a:pt x="704" y="728"/>
                </a:lnTo>
                <a:lnTo>
                  <a:pt x="622" y="786"/>
                </a:lnTo>
                <a:lnTo>
                  <a:pt x="608" y="792"/>
                </a:lnTo>
                <a:lnTo>
                  <a:pt x="602" y="794"/>
                </a:lnTo>
                <a:lnTo>
                  <a:pt x="596" y="796"/>
                </a:lnTo>
                <a:lnTo>
                  <a:pt x="590" y="794"/>
                </a:lnTo>
                <a:lnTo>
                  <a:pt x="584" y="790"/>
                </a:lnTo>
                <a:lnTo>
                  <a:pt x="578" y="784"/>
                </a:lnTo>
                <a:lnTo>
                  <a:pt x="574" y="776"/>
                </a:lnTo>
                <a:lnTo>
                  <a:pt x="418" y="520"/>
                </a:lnTo>
                <a:lnTo>
                  <a:pt x="262" y="776"/>
                </a:lnTo>
                <a:lnTo>
                  <a:pt x="256" y="784"/>
                </a:lnTo>
                <a:lnTo>
                  <a:pt x="252" y="790"/>
                </a:lnTo>
                <a:lnTo>
                  <a:pt x="246" y="794"/>
                </a:lnTo>
                <a:lnTo>
                  <a:pt x="240" y="796"/>
                </a:lnTo>
                <a:lnTo>
                  <a:pt x="232" y="794"/>
                </a:lnTo>
                <a:lnTo>
                  <a:pt x="226" y="792"/>
                </a:lnTo>
                <a:lnTo>
                  <a:pt x="214" y="786"/>
                </a:lnTo>
                <a:lnTo>
                  <a:pt x="132" y="728"/>
                </a:lnTo>
                <a:lnTo>
                  <a:pt x="118" y="716"/>
                </a:lnTo>
                <a:lnTo>
                  <a:pt x="114" y="708"/>
                </a:lnTo>
                <a:lnTo>
                  <a:pt x="112" y="702"/>
                </a:lnTo>
                <a:lnTo>
                  <a:pt x="112" y="696"/>
                </a:lnTo>
                <a:lnTo>
                  <a:pt x="116" y="690"/>
                </a:lnTo>
                <a:lnTo>
                  <a:pt x="124" y="678"/>
                </a:lnTo>
                <a:lnTo>
                  <a:pt x="318" y="450"/>
                </a:lnTo>
                <a:lnTo>
                  <a:pt x="28" y="380"/>
                </a:lnTo>
                <a:lnTo>
                  <a:pt x="16" y="376"/>
                </a:lnTo>
                <a:lnTo>
                  <a:pt x="8" y="372"/>
                </a:lnTo>
                <a:lnTo>
                  <a:pt x="2" y="366"/>
                </a:lnTo>
                <a:lnTo>
                  <a:pt x="0" y="362"/>
                </a:lnTo>
                <a:lnTo>
                  <a:pt x="0" y="358"/>
                </a:lnTo>
                <a:lnTo>
                  <a:pt x="4" y="342"/>
                </a:lnTo>
                <a:lnTo>
                  <a:pt x="6" y="330"/>
                </a:lnTo>
                <a:lnTo>
                  <a:pt x="34" y="240"/>
                </a:lnTo>
                <a:lnTo>
                  <a:pt x="38" y="230"/>
                </a:lnTo>
                <a:lnTo>
                  <a:pt x="44" y="220"/>
                </a:lnTo>
                <a:lnTo>
                  <a:pt x="50" y="214"/>
                </a:lnTo>
                <a:lnTo>
                  <a:pt x="54" y="212"/>
                </a:lnTo>
                <a:lnTo>
                  <a:pt x="58" y="212"/>
                </a:lnTo>
                <a:lnTo>
                  <a:pt x="64" y="212"/>
                </a:lnTo>
                <a:lnTo>
                  <a:pt x="70" y="214"/>
                </a:lnTo>
                <a:lnTo>
                  <a:pt x="80" y="220"/>
                </a:lnTo>
                <a:lnTo>
                  <a:pt x="356" y="334"/>
                </a:lnTo>
                <a:lnTo>
                  <a:pt x="336" y="76"/>
                </a:lnTo>
                <a:lnTo>
                  <a:pt x="334" y="28"/>
                </a:lnTo>
                <a:lnTo>
                  <a:pt x="334" y="14"/>
                </a:lnTo>
                <a:lnTo>
                  <a:pt x="336" y="8"/>
                </a:lnTo>
                <a:lnTo>
                  <a:pt x="340" y="4"/>
                </a:lnTo>
                <a:lnTo>
                  <a:pt x="342" y="2"/>
                </a:lnTo>
                <a:lnTo>
                  <a:pt x="348" y="2"/>
                </a:lnTo>
                <a:lnTo>
                  <a:pt x="358" y="0"/>
                </a:lnTo>
                <a:lnTo>
                  <a:pt x="476" y="0"/>
                </a:lnTo>
                <a:lnTo>
                  <a:pt x="488" y="2"/>
                </a:lnTo>
                <a:lnTo>
                  <a:pt x="492" y="2"/>
                </a:lnTo>
                <a:lnTo>
                  <a:pt x="496" y="4"/>
                </a:lnTo>
                <a:lnTo>
                  <a:pt x="498" y="8"/>
                </a:lnTo>
                <a:lnTo>
                  <a:pt x="500" y="14"/>
                </a:lnTo>
                <a:lnTo>
                  <a:pt x="502" y="28"/>
                </a:lnTo>
                <a:lnTo>
                  <a:pt x="500" y="76"/>
                </a:lnTo>
                <a:lnTo>
                  <a:pt x="478" y="334"/>
                </a:lnTo>
                <a:lnTo>
                  <a:pt x="754" y="220"/>
                </a:lnTo>
                <a:lnTo>
                  <a:pt x="766" y="214"/>
                </a:lnTo>
                <a:lnTo>
                  <a:pt x="772" y="212"/>
                </a:lnTo>
                <a:lnTo>
                  <a:pt x="778" y="212"/>
                </a:lnTo>
                <a:lnTo>
                  <a:pt x="782" y="212"/>
                </a:lnTo>
                <a:lnTo>
                  <a:pt x="786" y="214"/>
                </a:lnTo>
                <a:lnTo>
                  <a:pt x="792" y="220"/>
                </a:lnTo>
                <a:lnTo>
                  <a:pt x="796" y="230"/>
                </a:lnTo>
                <a:lnTo>
                  <a:pt x="800" y="240"/>
                </a:lnTo>
                <a:lnTo>
                  <a:pt x="828" y="330"/>
                </a:lnTo>
                <a:lnTo>
                  <a:pt x="836" y="358"/>
                </a:lnTo>
                <a:lnTo>
                  <a:pt x="836" y="362"/>
                </a:lnTo>
                <a:lnTo>
                  <a:pt x="834" y="366"/>
                </a:lnTo>
                <a:lnTo>
                  <a:pt x="828" y="372"/>
                </a:lnTo>
                <a:lnTo>
                  <a:pt x="818" y="376"/>
                </a:lnTo>
                <a:lnTo>
                  <a:pt x="808" y="380"/>
                </a:lnTo>
                <a:close/>
              </a:path>
            </a:pathLst>
          </a:custGeom>
          <a:solidFill>
            <a:srgbClr val="A1D31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12" name="Freeform 14"/>
          <p:cNvSpPr>
            <a:spLocks noChangeAspect="1"/>
          </p:cNvSpPr>
          <p:nvPr/>
        </p:nvSpPr>
        <p:spPr bwMode="auto">
          <a:xfrm>
            <a:off x="5448301" y="1366839"/>
            <a:ext cx="611188" cy="493712"/>
          </a:xfrm>
          <a:custGeom>
            <a:avLst/>
            <a:gdLst>
              <a:gd name="T0" fmla="*/ 2147483647 w 836"/>
              <a:gd name="T1" fmla="*/ 2147483647 h 796"/>
              <a:gd name="T2" fmla="*/ 2147483647 w 836"/>
              <a:gd name="T3" fmla="*/ 2147483647 h 796"/>
              <a:gd name="T4" fmla="*/ 2147483647 w 836"/>
              <a:gd name="T5" fmla="*/ 2147483647 h 796"/>
              <a:gd name="T6" fmla="*/ 2147483647 w 836"/>
              <a:gd name="T7" fmla="*/ 2147483647 h 796"/>
              <a:gd name="T8" fmla="*/ 2147483647 w 836"/>
              <a:gd name="T9" fmla="*/ 2147483647 h 796"/>
              <a:gd name="T10" fmla="*/ 2147483647 w 836"/>
              <a:gd name="T11" fmla="*/ 2147483647 h 796"/>
              <a:gd name="T12" fmla="*/ 2147483647 w 836"/>
              <a:gd name="T13" fmla="*/ 2147483647 h 796"/>
              <a:gd name="T14" fmla="*/ 2147483647 w 836"/>
              <a:gd name="T15" fmla="*/ 2147483647 h 796"/>
              <a:gd name="T16" fmla="*/ 2147483647 w 836"/>
              <a:gd name="T17" fmla="*/ 2147483647 h 796"/>
              <a:gd name="T18" fmla="*/ 2147483647 w 836"/>
              <a:gd name="T19" fmla="*/ 2147483647 h 796"/>
              <a:gd name="T20" fmla="*/ 2147483647 w 836"/>
              <a:gd name="T21" fmla="*/ 2147483647 h 796"/>
              <a:gd name="T22" fmla="*/ 2147483647 w 836"/>
              <a:gd name="T23" fmla="*/ 2147483647 h 796"/>
              <a:gd name="T24" fmla="*/ 2147483647 w 836"/>
              <a:gd name="T25" fmla="*/ 2147483647 h 796"/>
              <a:gd name="T26" fmla="*/ 2147483647 w 836"/>
              <a:gd name="T27" fmla="*/ 2147483647 h 796"/>
              <a:gd name="T28" fmla="*/ 2147483647 w 836"/>
              <a:gd name="T29" fmla="*/ 2147483647 h 796"/>
              <a:gd name="T30" fmla="*/ 2147483647 w 836"/>
              <a:gd name="T31" fmla="*/ 2147483647 h 796"/>
              <a:gd name="T32" fmla="*/ 2147483647 w 836"/>
              <a:gd name="T33" fmla="*/ 2147483647 h 796"/>
              <a:gd name="T34" fmla="*/ 2147483647 w 836"/>
              <a:gd name="T35" fmla="*/ 2147483647 h 796"/>
              <a:gd name="T36" fmla="*/ 2147483647 w 836"/>
              <a:gd name="T37" fmla="*/ 2147483647 h 796"/>
              <a:gd name="T38" fmla="*/ 2147483647 w 836"/>
              <a:gd name="T39" fmla="*/ 2147483647 h 796"/>
              <a:gd name="T40" fmla="*/ 2147483647 w 836"/>
              <a:gd name="T41" fmla="*/ 2147483647 h 796"/>
              <a:gd name="T42" fmla="*/ 2147483647 w 836"/>
              <a:gd name="T43" fmla="*/ 2147483647 h 796"/>
              <a:gd name="T44" fmla="*/ 2147483647 w 836"/>
              <a:gd name="T45" fmla="*/ 2147483647 h 796"/>
              <a:gd name="T46" fmla="*/ 0 w 836"/>
              <a:gd name="T47" fmla="*/ 2147483647 h 796"/>
              <a:gd name="T48" fmla="*/ 0 w 836"/>
              <a:gd name="T49" fmla="*/ 2147483647 h 796"/>
              <a:gd name="T50" fmla="*/ 2147483647 w 836"/>
              <a:gd name="T51" fmla="*/ 2147483647 h 796"/>
              <a:gd name="T52" fmla="*/ 2147483647 w 836"/>
              <a:gd name="T53" fmla="*/ 2147483647 h 796"/>
              <a:gd name="T54" fmla="*/ 2147483647 w 836"/>
              <a:gd name="T55" fmla="*/ 2147483647 h 796"/>
              <a:gd name="T56" fmla="*/ 2147483647 w 836"/>
              <a:gd name="T57" fmla="*/ 2147483647 h 796"/>
              <a:gd name="T58" fmla="*/ 2147483647 w 836"/>
              <a:gd name="T59" fmla="*/ 2147483647 h 796"/>
              <a:gd name="T60" fmla="*/ 2147483647 w 836"/>
              <a:gd name="T61" fmla="*/ 2147483647 h 796"/>
              <a:gd name="T62" fmla="*/ 2147483647 w 836"/>
              <a:gd name="T63" fmla="*/ 2147483647 h 796"/>
              <a:gd name="T64" fmla="*/ 2147483647 w 836"/>
              <a:gd name="T65" fmla="*/ 2147483647 h 796"/>
              <a:gd name="T66" fmla="*/ 2147483647 w 836"/>
              <a:gd name="T67" fmla="*/ 2147483647 h 796"/>
              <a:gd name="T68" fmla="*/ 2147483647 w 836"/>
              <a:gd name="T69" fmla="*/ 2147483647 h 796"/>
              <a:gd name="T70" fmla="*/ 2147483647 w 836"/>
              <a:gd name="T71" fmla="*/ 2147483647 h 796"/>
              <a:gd name="T72" fmla="*/ 2147483647 w 836"/>
              <a:gd name="T73" fmla="*/ 0 h 796"/>
              <a:gd name="T74" fmla="*/ 2147483647 w 836"/>
              <a:gd name="T75" fmla="*/ 0 h 796"/>
              <a:gd name="T76" fmla="*/ 2147483647 w 836"/>
              <a:gd name="T77" fmla="*/ 2147483647 h 796"/>
              <a:gd name="T78" fmla="*/ 2147483647 w 836"/>
              <a:gd name="T79" fmla="*/ 2147483647 h 796"/>
              <a:gd name="T80" fmla="*/ 2147483647 w 836"/>
              <a:gd name="T81" fmla="*/ 2147483647 h 796"/>
              <a:gd name="T82" fmla="*/ 2147483647 w 836"/>
              <a:gd name="T83" fmla="*/ 2147483647 h 796"/>
              <a:gd name="T84" fmla="*/ 2147483647 w 836"/>
              <a:gd name="T85" fmla="*/ 2147483647 h 796"/>
              <a:gd name="T86" fmla="*/ 2147483647 w 836"/>
              <a:gd name="T87" fmla="*/ 2147483647 h 796"/>
              <a:gd name="T88" fmla="*/ 2147483647 w 836"/>
              <a:gd name="T89" fmla="*/ 2147483647 h 796"/>
              <a:gd name="T90" fmla="*/ 2147483647 w 836"/>
              <a:gd name="T91" fmla="*/ 2147483647 h 796"/>
              <a:gd name="T92" fmla="*/ 2147483647 w 836"/>
              <a:gd name="T93" fmla="*/ 2147483647 h 796"/>
              <a:gd name="T94" fmla="*/ 2147483647 w 836"/>
              <a:gd name="T95" fmla="*/ 2147483647 h 796"/>
              <a:gd name="T96" fmla="*/ 2147483647 w 836"/>
              <a:gd name="T97" fmla="*/ 2147483647 h 796"/>
              <a:gd name="T98" fmla="*/ 2147483647 w 836"/>
              <a:gd name="T99" fmla="*/ 2147483647 h 796"/>
              <a:gd name="T100" fmla="*/ 2147483647 w 836"/>
              <a:gd name="T101" fmla="*/ 2147483647 h 796"/>
              <a:gd name="T102" fmla="*/ 2147483647 w 836"/>
              <a:gd name="T103" fmla="*/ 2147483647 h 7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36"/>
              <a:gd name="T157" fmla="*/ 0 h 796"/>
              <a:gd name="T158" fmla="*/ 836 w 836"/>
              <a:gd name="T159" fmla="*/ 796 h 79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36" h="796">
                <a:moveTo>
                  <a:pt x="808" y="380"/>
                </a:moveTo>
                <a:lnTo>
                  <a:pt x="518" y="450"/>
                </a:lnTo>
                <a:lnTo>
                  <a:pt x="712" y="678"/>
                </a:lnTo>
                <a:lnTo>
                  <a:pt x="718" y="690"/>
                </a:lnTo>
                <a:lnTo>
                  <a:pt x="722" y="696"/>
                </a:lnTo>
                <a:lnTo>
                  <a:pt x="724" y="702"/>
                </a:lnTo>
                <a:lnTo>
                  <a:pt x="722" y="708"/>
                </a:lnTo>
                <a:lnTo>
                  <a:pt x="718" y="716"/>
                </a:lnTo>
                <a:lnTo>
                  <a:pt x="704" y="728"/>
                </a:lnTo>
                <a:lnTo>
                  <a:pt x="622" y="786"/>
                </a:lnTo>
                <a:lnTo>
                  <a:pt x="610" y="792"/>
                </a:lnTo>
                <a:lnTo>
                  <a:pt x="602" y="794"/>
                </a:lnTo>
                <a:lnTo>
                  <a:pt x="596" y="796"/>
                </a:lnTo>
                <a:lnTo>
                  <a:pt x="590" y="794"/>
                </a:lnTo>
                <a:lnTo>
                  <a:pt x="584" y="790"/>
                </a:lnTo>
                <a:lnTo>
                  <a:pt x="580" y="784"/>
                </a:lnTo>
                <a:lnTo>
                  <a:pt x="574" y="776"/>
                </a:lnTo>
                <a:lnTo>
                  <a:pt x="418" y="520"/>
                </a:lnTo>
                <a:lnTo>
                  <a:pt x="262" y="776"/>
                </a:lnTo>
                <a:lnTo>
                  <a:pt x="258" y="784"/>
                </a:lnTo>
                <a:lnTo>
                  <a:pt x="252" y="790"/>
                </a:lnTo>
                <a:lnTo>
                  <a:pt x="246" y="794"/>
                </a:lnTo>
                <a:lnTo>
                  <a:pt x="240" y="796"/>
                </a:lnTo>
                <a:lnTo>
                  <a:pt x="234" y="794"/>
                </a:lnTo>
                <a:lnTo>
                  <a:pt x="226" y="792"/>
                </a:lnTo>
                <a:lnTo>
                  <a:pt x="214" y="786"/>
                </a:lnTo>
                <a:lnTo>
                  <a:pt x="132" y="728"/>
                </a:lnTo>
                <a:lnTo>
                  <a:pt x="118" y="716"/>
                </a:lnTo>
                <a:lnTo>
                  <a:pt x="114" y="708"/>
                </a:lnTo>
                <a:lnTo>
                  <a:pt x="112" y="702"/>
                </a:lnTo>
                <a:lnTo>
                  <a:pt x="114" y="696"/>
                </a:lnTo>
                <a:lnTo>
                  <a:pt x="118" y="690"/>
                </a:lnTo>
                <a:lnTo>
                  <a:pt x="124" y="678"/>
                </a:lnTo>
                <a:lnTo>
                  <a:pt x="318" y="450"/>
                </a:lnTo>
                <a:lnTo>
                  <a:pt x="28" y="380"/>
                </a:lnTo>
                <a:lnTo>
                  <a:pt x="18" y="376"/>
                </a:lnTo>
                <a:lnTo>
                  <a:pt x="8" y="372"/>
                </a:lnTo>
                <a:lnTo>
                  <a:pt x="2" y="366"/>
                </a:lnTo>
                <a:lnTo>
                  <a:pt x="0" y="362"/>
                </a:lnTo>
                <a:lnTo>
                  <a:pt x="0" y="358"/>
                </a:lnTo>
                <a:lnTo>
                  <a:pt x="4" y="342"/>
                </a:lnTo>
                <a:lnTo>
                  <a:pt x="8" y="330"/>
                </a:lnTo>
                <a:lnTo>
                  <a:pt x="36" y="240"/>
                </a:lnTo>
                <a:lnTo>
                  <a:pt x="40" y="230"/>
                </a:lnTo>
                <a:lnTo>
                  <a:pt x="44" y="220"/>
                </a:lnTo>
                <a:lnTo>
                  <a:pt x="50" y="214"/>
                </a:lnTo>
                <a:lnTo>
                  <a:pt x="54" y="212"/>
                </a:lnTo>
                <a:lnTo>
                  <a:pt x="58" y="212"/>
                </a:lnTo>
                <a:lnTo>
                  <a:pt x="64" y="212"/>
                </a:lnTo>
                <a:lnTo>
                  <a:pt x="70" y="214"/>
                </a:lnTo>
                <a:lnTo>
                  <a:pt x="82" y="220"/>
                </a:lnTo>
                <a:lnTo>
                  <a:pt x="358" y="334"/>
                </a:lnTo>
                <a:lnTo>
                  <a:pt x="336" y="76"/>
                </a:lnTo>
                <a:lnTo>
                  <a:pt x="334" y="28"/>
                </a:lnTo>
                <a:lnTo>
                  <a:pt x="336" y="14"/>
                </a:lnTo>
                <a:lnTo>
                  <a:pt x="338" y="8"/>
                </a:lnTo>
                <a:lnTo>
                  <a:pt x="340" y="4"/>
                </a:lnTo>
                <a:lnTo>
                  <a:pt x="344" y="2"/>
                </a:lnTo>
                <a:lnTo>
                  <a:pt x="348" y="2"/>
                </a:lnTo>
                <a:lnTo>
                  <a:pt x="360" y="0"/>
                </a:lnTo>
                <a:lnTo>
                  <a:pt x="476" y="0"/>
                </a:lnTo>
                <a:lnTo>
                  <a:pt x="488" y="2"/>
                </a:lnTo>
                <a:lnTo>
                  <a:pt x="492" y="2"/>
                </a:lnTo>
                <a:lnTo>
                  <a:pt x="496" y="4"/>
                </a:lnTo>
                <a:lnTo>
                  <a:pt x="500" y="8"/>
                </a:lnTo>
                <a:lnTo>
                  <a:pt x="500" y="14"/>
                </a:lnTo>
                <a:lnTo>
                  <a:pt x="502" y="28"/>
                </a:lnTo>
                <a:lnTo>
                  <a:pt x="500" y="76"/>
                </a:lnTo>
                <a:lnTo>
                  <a:pt x="480" y="334"/>
                </a:lnTo>
                <a:lnTo>
                  <a:pt x="754" y="220"/>
                </a:lnTo>
                <a:lnTo>
                  <a:pt x="766" y="214"/>
                </a:lnTo>
                <a:lnTo>
                  <a:pt x="772" y="212"/>
                </a:lnTo>
                <a:lnTo>
                  <a:pt x="778" y="212"/>
                </a:lnTo>
                <a:lnTo>
                  <a:pt x="782" y="212"/>
                </a:lnTo>
                <a:lnTo>
                  <a:pt x="786" y="214"/>
                </a:lnTo>
                <a:lnTo>
                  <a:pt x="792" y="220"/>
                </a:lnTo>
                <a:lnTo>
                  <a:pt x="796" y="230"/>
                </a:lnTo>
                <a:lnTo>
                  <a:pt x="800" y="240"/>
                </a:lnTo>
                <a:lnTo>
                  <a:pt x="828" y="330"/>
                </a:lnTo>
                <a:lnTo>
                  <a:pt x="836" y="358"/>
                </a:lnTo>
                <a:lnTo>
                  <a:pt x="836" y="362"/>
                </a:lnTo>
                <a:lnTo>
                  <a:pt x="834" y="366"/>
                </a:lnTo>
                <a:lnTo>
                  <a:pt x="828" y="372"/>
                </a:lnTo>
                <a:lnTo>
                  <a:pt x="820" y="376"/>
                </a:lnTo>
                <a:lnTo>
                  <a:pt x="808" y="380"/>
                </a:lnTo>
                <a:close/>
              </a:path>
            </a:pathLst>
          </a:custGeom>
          <a:solidFill>
            <a:srgbClr val="FC9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6937218" y="1868489"/>
            <a:ext cx="1789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b="1">
                <a:solidFill>
                  <a:srgbClr val="FAB900"/>
                </a:solidFill>
                <a:latin typeface="Calibri"/>
              </a:rPr>
              <a:t>אסטרטגיה ושיווק</a:t>
            </a:r>
            <a:endParaRPr lang="en-US" b="1">
              <a:solidFill>
                <a:srgbClr val="FAB900"/>
              </a:solidFill>
              <a:latin typeface="Calibri"/>
            </a:endParaRP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5139430" y="1889125"/>
            <a:ext cx="1208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b="1">
                <a:solidFill>
                  <a:srgbClr val="FAB900"/>
                </a:solidFill>
                <a:latin typeface="Calibri"/>
              </a:rPr>
              <a:t>ייעוץ ניהולי</a:t>
            </a:r>
            <a:endParaRPr lang="en-US" b="1">
              <a:solidFill>
                <a:srgbClr val="FAB900"/>
              </a:solidFill>
              <a:latin typeface="Calibri"/>
            </a:endParaRP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2639349" y="1900239"/>
            <a:ext cx="1678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b="1">
                <a:solidFill>
                  <a:srgbClr val="A1D314"/>
                </a:solidFill>
                <a:latin typeface="Calibri"/>
              </a:rPr>
              <a:t>תשתיות וסביבה</a:t>
            </a:r>
            <a:endParaRPr lang="en-US" b="1">
              <a:solidFill>
                <a:srgbClr val="A1D314"/>
              </a:solidFill>
              <a:latin typeface="Calibri"/>
            </a:endParaRP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772765" y="1911350"/>
            <a:ext cx="989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b="1">
                <a:solidFill>
                  <a:srgbClr val="058194"/>
                </a:solidFill>
                <a:latin typeface="Calibri"/>
              </a:rPr>
              <a:t>בינלאומי</a:t>
            </a:r>
            <a:endParaRPr lang="en-US" b="1">
              <a:solidFill>
                <a:srgbClr val="058194"/>
              </a:solidFill>
              <a:latin typeface="Calibri"/>
            </a:endParaRP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7018036" y="2276498"/>
            <a:ext cx="16722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1600">
                <a:solidFill>
                  <a:srgbClr val="1C0900"/>
                </a:solidFill>
                <a:latin typeface="Calibri"/>
              </a:rPr>
              <a:t>אסטרטגיה עסקית</a:t>
            </a:r>
          </a:p>
          <a:p>
            <a:pPr algn="ctr">
              <a:defRPr/>
            </a:pPr>
            <a:endParaRPr lang="he-IL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r>
              <a:rPr lang="he-IL" sz="1600">
                <a:solidFill>
                  <a:srgbClr val="1C0900"/>
                </a:solidFill>
                <a:latin typeface="Calibri"/>
              </a:rPr>
              <a:t>אסטרטגיה שיווקית</a:t>
            </a:r>
          </a:p>
          <a:p>
            <a:pPr algn="ctr">
              <a:defRPr/>
            </a:pPr>
            <a:endParaRPr lang="he-IL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r>
              <a:rPr lang="he-IL" sz="1600">
                <a:solidFill>
                  <a:srgbClr val="1C0900"/>
                </a:solidFill>
                <a:latin typeface="Calibri"/>
              </a:rPr>
              <a:t>בנקאות השקעות</a:t>
            </a:r>
            <a:endParaRPr lang="en-US" sz="1600">
              <a:solidFill>
                <a:srgbClr val="1C0900"/>
              </a:solidFill>
              <a:latin typeface="Calibri"/>
            </a:endParaRP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4769041" y="2276477"/>
            <a:ext cx="189987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1600">
                <a:solidFill>
                  <a:srgbClr val="1C0900"/>
                </a:solidFill>
                <a:latin typeface="Calibri"/>
              </a:rPr>
              <a:t>מובילות תפעולית</a:t>
            </a:r>
          </a:p>
          <a:p>
            <a:pPr algn="ctr">
              <a:defRPr/>
            </a:pPr>
            <a:endParaRPr lang="he-IL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r>
              <a:rPr lang="he-IL" sz="1600">
                <a:solidFill>
                  <a:srgbClr val="1C0900"/>
                </a:solidFill>
                <a:latin typeface="Calibri"/>
              </a:rPr>
              <a:t>מערכי שירות ומכירות</a:t>
            </a:r>
          </a:p>
          <a:p>
            <a:pPr algn="ctr">
              <a:defRPr/>
            </a:pPr>
            <a:endParaRPr lang="he-IL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r>
              <a:rPr lang="en-US" sz="1600">
                <a:solidFill>
                  <a:srgbClr val="1C0900"/>
                </a:solidFill>
                <a:latin typeface="Calibri"/>
              </a:rPr>
              <a:t>PMO</a:t>
            </a:r>
            <a:r>
              <a:rPr lang="he-IL" sz="1600">
                <a:solidFill>
                  <a:srgbClr val="1C0900"/>
                </a:solidFill>
                <a:latin typeface="Calibri"/>
              </a:rPr>
              <a:t> וניהול סיכונים</a:t>
            </a:r>
          </a:p>
          <a:p>
            <a:pPr algn="ctr">
              <a:defRPr/>
            </a:pPr>
            <a:endParaRPr lang="he-IL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r>
              <a:rPr lang="he-IL" sz="1600">
                <a:solidFill>
                  <a:srgbClr val="1C0900"/>
                </a:solidFill>
                <a:latin typeface="Calibri"/>
              </a:rPr>
              <a:t>ניהול שרשרת אספקה</a:t>
            </a:r>
          </a:p>
          <a:p>
            <a:pPr algn="ctr">
              <a:defRPr/>
            </a:pPr>
            <a:endParaRPr lang="he-IL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r>
              <a:rPr lang="he-IL" sz="1600">
                <a:solidFill>
                  <a:srgbClr val="1C0900"/>
                </a:solidFill>
                <a:latin typeface="Calibri"/>
              </a:rPr>
              <a:t>לוגיסטיקה</a:t>
            </a:r>
          </a:p>
          <a:p>
            <a:pPr algn="ctr">
              <a:defRPr/>
            </a:pPr>
            <a:endParaRPr lang="he-IL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r>
              <a:rPr lang="he-IL" sz="1600">
                <a:solidFill>
                  <a:srgbClr val="1C0900"/>
                </a:solidFill>
                <a:latin typeface="Calibri"/>
              </a:rPr>
              <a:t>תכנון והקמת מערכים</a:t>
            </a:r>
          </a:p>
          <a:p>
            <a:pPr algn="ctr">
              <a:defRPr/>
            </a:pPr>
            <a:endParaRPr lang="he-IL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r>
              <a:rPr lang="he-IL" sz="1600">
                <a:solidFill>
                  <a:srgbClr val="1C0900"/>
                </a:solidFill>
                <a:latin typeface="Calibri"/>
              </a:rPr>
              <a:t>פיתוח ארגוני</a:t>
            </a:r>
            <a:endParaRPr lang="en-US" sz="1600">
              <a:solidFill>
                <a:srgbClr val="1C0900"/>
              </a:solidFill>
              <a:latin typeface="Calibri"/>
            </a:endParaRP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107961" y="2276476"/>
            <a:ext cx="23161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1C0900"/>
                </a:solidFill>
                <a:latin typeface="Calibri"/>
              </a:rPr>
              <a:t>AMCG USA</a:t>
            </a:r>
          </a:p>
          <a:p>
            <a:pPr algn="ctr">
              <a:defRPr/>
            </a:pPr>
            <a:endParaRPr lang="en-US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r>
              <a:rPr lang="en-US" sz="1600">
                <a:solidFill>
                  <a:srgbClr val="1C0900"/>
                </a:solidFill>
                <a:latin typeface="Calibri"/>
              </a:rPr>
              <a:t>AMCG EUROPE</a:t>
            </a:r>
          </a:p>
          <a:p>
            <a:pPr algn="ctr">
              <a:defRPr/>
            </a:pPr>
            <a:endParaRPr lang="en-US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r>
              <a:rPr lang="en-US" sz="1600">
                <a:solidFill>
                  <a:srgbClr val="1C0900"/>
                </a:solidFill>
                <a:latin typeface="Calibri"/>
              </a:rPr>
              <a:t>GLOBAL JV</a:t>
            </a: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2339987" y="2276483"/>
            <a:ext cx="231616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1600">
                <a:solidFill>
                  <a:srgbClr val="1C0900"/>
                </a:solidFill>
                <a:latin typeface="Calibri"/>
              </a:rPr>
              <a:t>ניהולי פרויקטי בניה, תשתיות ותחבורה</a:t>
            </a:r>
          </a:p>
          <a:p>
            <a:pPr algn="ctr">
              <a:defRPr/>
            </a:pPr>
            <a:endParaRPr lang="he-IL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r>
              <a:rPr lang="he-IL" sz="1600">
                <a:solidFill>
                  <a:srgbClr val="1C0900"/>
                </a:solidFill>
                <a:latin typeface="Calibri"/>
              </a:rPr>
              <a:t>אינטגרציה ובקרת פרויקטים </a:t>
            </a:r>
            <a:r>
              <a:rPr lang="en-US" sz="1600">
                <a:solidFill>
                  <a:srgbClr val="1C0900"/>
                </a:solidFill>
                <a:latin typeface="Calibri"/>
              </a:rPr>
              <a:t>PMO</a:t>
            </a:r>
            <a:endParaRPr lang="he-IL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endParaRPr lang="he-IL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r>
              <a:rPr lang="he-IL" sz="1600">
                <a:solidFill>
                  <a:srgbClr val="1C0900"/>
                </a:solidFill>
                <a:latin typeface="Calibri"/>
              </a:rPr>
              <a:t>תכנון פונקציונאלי</a:t>
            </a:r>
          </a:p>
          <a:p>
            <a:pPr algn="ctr">
              <a:defRPr/>
            </a:pPr>
            <a:endParaRPr lang="he-IL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r>
              <a:rPr lang="he-IL" sz="1600">
                <a:solidFill>
                  <a:srgbClr val="1C0900"/>
                </a:solidFill>
                <a:latin typeface="Calibri"/>
              </a:rPr>
              <a:t>ניהול תכנון והליכים סטטוטוריים</a:t>
            </a:r>
          </a:p>
          <a:p>
            <a:pPr algn="ctr">
              <a:defRPr/>
            </a:pPr>
            <a:endParaRPr lang="he-IL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r>
              <a:rPr lang="he-IL" sz="1600">
                <a:solidFill>
                  <a:srgbClr val="1C0900"/>
                </a:solidFill>
                <a:latin typeface="Calibri"/>
              </a:rPr>
              <a:t>תסקירים ומסמכים סביבתיים</a:t>
            </a:r>
          </a:p>
          <a:p>
            <a:pPr algn="ctr">
              <a:defRPr/>
            </a:pPr>
            <a:endParaRPr lang="he-IL" sz="1600">
              <a:solidFill>
                <a:srgbClr val="1C0900"/>
              </a:solidFill>
              <a:latin typeface="Calibri"/>
            </a:endParaRPr>
          </a:p>
          <a:p>
            <a:pPr algn="ctr">
              <a:defRPr/>
            </a:pPr>
            <a:r>
              <a:rPr lang="he-IL" sz="1600">
                <a:solidFill>
                  <a:srgbClr val="1C0900"/>
                </a:solidFill>
                <a:latin typeface="Calibri"/>
              </a:rPr>
              <a:t>ייעול סביבתי ובדיקות התכנות</a:t>
            </a:r>
            <a:endParaRPr lang="en-US" sz="1600">
              <a:solidFill>
                <a:srgbClr val="1C0900"/>
              </a:solidFill>
              <a:latin typeface="Calibri"/>
            </a:endParaRPr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74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r>
              <a:rPr lang="en-US">
                <a:solidFill>
                  <a:srgbClr val="57310A"/>
                </a:solidFill>
                <a:latin typeface="MetaOT-Medi" pitchFamily="34" charset="0"/>
                <a:hlinkClick r:id="rId2"/>
              </a:rPr>
              <a:t>www.avivamcg.com</a:t>
            </a:r>
            <a:endParaRPr lang="en-US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en-US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en-US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en-US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r>
              <a:rPr lang="he-IL">
                <a:solidFill>
                  <a:srgbClr val="57310A"/>
                </a:solidFill>
                <a:latin typeface="Calibri"/>
              </a:rPr>
              <a:t>טל’: 03-9024004</a:t>
            </a:r>
          </a:p>
          <a:p>
            <a:pPr algn="ctr">
              <a:defRPr/>
            </a:pPr>
            <a:endParaRPr lang="he-IL">
              <a:solidFill>
                <a:srgbClr val="57310A"/>
              </a:solidFill>
              <a:latin typeface="Calibri"/>
            </a:endParaRPr>
          </a:p>
          <a:p>
            <a:pPr algn="ctr">
              <a:defRPr/>
            </a:pPr>
            <a:endParaRPr lang="he-IL" b="1">
              <a:solidFill>
                <a:srgbClr val="FFFFFF"/>
              </a:solidFill>
              <a:latin typeface="Calibri"/>
            </a:endParaRPr>
          </a:p>
          <a:p>
            <a:pPr algn="ctr">
              <a:defRPr/>
            </a:pPr>
            <a:endParaRPr lang="en-US">
              <a:solidFill>
                <a:srgbClr val="57310A"/>
              </a:solidFill>
              <a:latin typeface="Calibri"/>
            </a:endParaRPr>
          </a:p>
          <a:p>
            <a:pPr algn="ctr">
              <a:defRPr/>
            </a:pPr>
            <a:r>
              <a:rPr lang="en-US">
                <a:solidFill>
                  <a:srgbClr val="57310A"/>
                </a:solidFill>
                <a:latin typeface="Calibri"/>
              </a:rPr>
              <a:t>avivamcg@avivamcg.com </a:t>
            </a:r>
            <a:r>
              <a:rPr lang="he-IL">
                <a:solidFill>
                  <a:srgbClr val="57310A"/>
                </a:solidFill>
                <a:latin typeface="Calibri"/>
              </a:rPr>
              <a:t/>
            </a:r>
            <a:br>
              <a:rPr lang="he-IL">
                <a:solidFill>
                  <a:srgbClr val="57310A"/>
                </a:solidFill>
                <a:latin typeface="Calibri"/>
              </a:rPr>
            </a:br>
            <a:endParaRPr lang="he-IL">
              <a:solidFill>
                <a:srgbClr val="57310A"/>
              </a:solidFill>
              <a:latin typeface="MetaOT-Medi" pitchFamily="34" charset="0"/>
            </a:endParaRPr>
          </a:p>
          <a:p>
            <a:pPr algn="ctr">
              <a:defRPr/>
            </a:pPr>
            <a:endParaRPr lang="en-US">
              <a:solidFill>
                <a:srgbClr val="57310A"/>
              </a:solidFill>
              <a:latin typeface="Calibri"/>
            </a:endParaRPr>
          </a:p>
        </p:txBody>
      </p:sp>
      <p:pic>
        <p:nvPicPr>
          <p:cNvPr id="3" name="Picture 17" descr="logo av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9" y="1773238"/>
            <a:ext cx="35798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8083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5496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663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="" xmlns:p14="http://schemas.microsoft.com/office/powerpoint/2010/main" val="2701530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82766" y="6343650"/>
            <a:ext cx="1374775" cy="5143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2642B99-3EE3-493C-95B9-65364D558E88}" type="datetimeFigureOut">
              <a:rPr lang="he-IL" smtClean="0"/>
              <a:pPr/>
              <a:t>כ"ד/ניסן/תשע"ח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822618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7" y="2276891"/>
            <a:ext cx="6995120" cy="3847047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 baseline="0"/>
            </a:lvl1pPr>
            <a:lvl2pPr>
              <a:buFontTx/>
              <a:buBlip>
                <a:blip r:embed="rId2"/>
              </a:buBlip>
              <a:defRPr sz="1600" baseline="0"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914695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38184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bg>
      <p:bgPr>
        <a:solidFill>
          <a:srgbClr val="219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560140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/>
              <a:pPr/>
              <a:t>09 אפריל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754673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/>
              <a:pPr/>
              <a:t>09 אפריל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9390716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/>
              <a:pPr/>
              <a:t>09 אפריל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661460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/>
              <a:pPr/>
              <a:t>09 אפריל 18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2524270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/>
              <a:pPr/>
              <a:t>09 אפריל 18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91640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2584622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106477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/>
              <a:pPr/>
              <a:t>09 אפריל 18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92006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/>
              <a:pPr/>
              <a:t>09 אפריל 18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3972770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/>
              <a:pPr/>
              <a:t>09 אפריל 18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3981618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/>
              <a:pPr/>
              <a:t>09 אפריל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846135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/>
              <a:pPr/>
              <a:t>09 אפריל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1907926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:\לוגו ואייקונים\לוגו AVIV AMCG\לוגו אביב לבן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830" y="2800151"/>
            <a:ext cx="7740352" cy="1257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31106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8648219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5894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86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כותרת ותרש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88"/>
            <a:ext cx="8229600" cy="1143000"/>
          </a:xfr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17663"/>
            <a:ext cx="8229600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על הסמל כדי להוסיף תרשים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34241080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0" indent="0">
              <a:buNone/>
              <a:defRPr sz="2000" b="1"/>
            </a:lvl2pPr>
            <a:lvl3pPr marL="913520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1" indent="0">
              <a:buNone/>
              <a:defRPr sz="1600" b="1"/>
            </a:lvl5pPr>
            <a:lvl6pPr marL="2283805" indent="0">
              <a:buNone/>
              <a:defRPr sz="1600" b="1"/>
            </a:lvl6pPr>
            <a:lvl7pPr marL="2740568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0" indent="0">
              <a:buNone/>
              <a:defRPr sz="2000" b="1"/>
            </a:lvl2pPr>
            <a:lvl3pPr marL="913520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1" indent="0">
              <a:buNone/>
              <a:defRPr sz="1600" b="1"/>
            </a:lvl5pPr>
            <a:lvl6pPr marL="2283805" indent="0">
              <a:buNone/>
              <a:defRPr sz="1600" b="1"/>
            </a:lvl6pPr>
            <a:lvl7pPr marL="2740568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1302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72280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לוגו ואייקונים\לוגו AVIV AMCG\לוגו אביב לבן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0716" y="2915148"/>
            <a:ext cx="6322591" cy="102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755579" y="4149087"/>
            <a:ext cx="7632848" cy="1759375"/>
          </a:xfrm>
          <a:prstGeom prst="rect">
            <a:avLst/>
          </a:prstGeom>
          <a:noFill/>
        </p:spPr>
        <p:txBody>
          <a:bodyPr wrap="square" lIns="91352" tIns="45680" rIns="91352" bIns="45680" rtlCol="1">
            <a:spAutoFit/>
          </a:bodyPr>
          <a:lstStyle/>
          <a:p>
            <a:pPr algn="ctr" defTabSz="913520">
              <a:lnSpc>
                <a:spcPts val="2600"/>
              </a:lnSpc>
              <a:defRPr/>
            </a:pPr>
            <a:r>
              <a:rPr lang="he-IL" sz="28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טלפון: 03-9024004 | פקס: -03-9024224</a:t>
            </a:r>
            <a:r>
              <a:rPr lang="en-US" sz="28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/>
            </a:r>
            <a:br>
              <a:rPr lang="en-US" sz="28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</a:br>
            <a:r>
              <a:rPr lang="en-US" sz="2400">
                <a:solidFill>
                  <a:prstClr val="white"/>
                </a:solidFill>
                <a:latin typeface="MetaOT-Medi" pitchFamily="34" charset="0"/>
              </a:rPr>
              <a:t>Email</a:t>
            </a:r>
            <a:r>
              <a:rPr lang="en-US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: </a:t>
            </a:r>
            <a:r>
              <a:rPr lang="en-US" sz="2400">
                <a:solidFill>
                  <a:prstClr val="white"/>
                </a:solidFill>
                <a:latin typeface="MetaOT-Medi" pitchFamily="34" charset="0"/>
              </a:rPr>
              <a:t>avivamcg@avivamcg.com </a:t>
            </a:r>
            <a:br>
              <a:rPr lang="en-US" sz="2400">
                <a:solidFill>
                  <a:prstClr val="white"/>
                </a:solidFill>
                <a:latin typeface="MetaOT-Medi" pitchFamily="34" charset="0"/>
              </a:rPr>
            </a:br>
            <a:r>
              <a:rPr lang="he-IL" sz="28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רחוב העבודה 27, ראש העין, 48017</a:t>
            </a:r>
            <a:r>
              <a:rPr lang="en-US" sz="28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/>
            </a:r>
            <a:br>
              <a:rPr lang="en-US" sz="28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</a:br>
            <a:r>
              <a:rPr lang="en-US" sz="2400">
                <a:solidFill>
                  <a:prstClr val="white"/>
                </a:solidFill>
                <a:latin typeface="MetaOT-Medi" pitchFamily="34" charset="0"/>
              </a:rPr>
              <a:t>www.avivamcg.com</a:t>
            </a:r>
            <a:endParaRPr lang="he-IL" sz="2400">
              <a:solidFill>
                <a:prstClr val="white"/>
              </a:solidFill>
              <a:latin typeface="MetaOT-Medi" pitchFamily="34" charset="0"/>
            </a:endParaRPr>
          </a:p>
          <a:p>
            <a:pPr algn="ctr" defTabSz="913520">
              <a:lnSpc>
                <a:spcPts val="2600"/>
              </a:lnSpc>
              <a:defRPr/>
            </a:pPr>
            <a:endParaRPr lang="he-IL" sz="2800">
              <a:solidFill>
                <a:prstClr val="white"/>
              </a:solidFill>
              <a:latin typeface="MeodedPashut_OE Regular" pitchFamily="50" charset="-79"/>
              <a:cs typeface="MeodedPashut_OE Regular" pitchFamily="50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3213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60" indent="0">
              <a:buNone/>
              <a:defRPr sz="1200"/>
            </a:lvl2pPr>
            <a:lvl3pPr marL="913520" indent="0">
              <a:buNone/>
              <a:defRPr sz="1000"/>
            </a:lvl3pPr>
            <a:lvl4pPr marL="1370281" indent="0">
              <a:buNone/>
              <a:defRPr sz="900"/>
            </a:lvl4pPr>
            <a:lvl5pPr marL="1827041" indent="0">
              <a:buNone/>
              <a:defRPr sz="900"/>
            </a:lvl5pPr>
            <a:lvl6pPr marL="2283805" indent="0">
              <a:buNone/>
              <a:defRPr sz="900"/>
            </a:lvl6pPr>
            <a:lvl7pPr marL="2740568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898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83568" y="1734687"/>
            <a:ext cx="7303344" cy="1118174"/>
          </a:xfrm>
          <a:prstGeom prst="rect">
            <a:avLst/>
          </a:prstGeom>
          <a:noFill/>
        </p:spPr>
        <p:txBody>
          <a:bodyPr wrap="square" lIns="91352" tIns="45680" rIns="91352" bIns="45680" rtlCol="1">
            <a:spAutoFit/>
          </a:bodyPr>
          <a:lstStyle/>
          <a:p>
            <a:pPr defTabSz="1071836">
              <a:lnSpc>
                <a:spcPts val="7992"/>
              </a:lnSpc>
            </a:pPr>
            <a:r>
              <a:rPr lang="he-IL" sz="11000">
                <a:solidFill>
                  <a:prstClr val="white"/>
                </a:solidFill>
                <a:latin typeface="MeodedPashut_OE Bold" pitchFamily="50" charset="-79"/>
                <a:cs typeface="MeodedPashut_OE Bold" pitchFamily="50" charset="-79"/>
              </a:rPr>
              <a:t>מבנה ארגוני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3" y="2924944"/>
            <a:ext cx="3918795" cy="3199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6590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73120" y="1913940"/>
            <a:ext cx="6397776" cy="1785023"/>
          </a:xfrm>
          <a:prstGeom prst="rect">
            <a:avLst/>
          </a:prstGeom>
          <a:noFill/>
        </p:spPr>
        <p:txBody>
          <a:bodyPr wrap="square" lIns="91352" tIns="45680" rIns="91352" bIns="45680" rtlCol="1">
            <a:spAutoFit/>
          </a:bodyPr>
          <a:lstStyle/>
          <a:p>
            <a:pPr algn="ctr" defTabSz="1071836"/>
            <a:r>
              <a:rPr lang="he-IL" sz="11000">
                <a:solidFill>
                  <a:prstClr val="white"/>
                </a:solidFill>
                <a:latin typeface="MeodedPashut_OE Bold" pitchFamily="50" charset="-79"/>
                <a:cs typeface="MeodedPashut_OE Bold" pitchFamily="50" charset="-79"/>
              </a:rPr>
              <a:t>לקוחות</a:t>
            </a:r>
          </a:p>
        </p:txBody>
      </p:sp>
      <p:pic>
        <p:nvPicPr>
          <p:cNvPr id="6" name="Picture 2" descr="H:\חטיבות\תכנון מערכים ושירות\מצגת חטיבת פרוגראמות וארגוני שירות\תמונות מצגת\מבנה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366" y="3878768"/>
            <a:ext cx="6401269" cy="2250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23456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663922" y="1838218"/>
            <a:ext cx="6397776" cy="2144096"/>
          </a:xfrm>
          <a:prstGeom prst="rect">
            <a:avLst/>
          </a:prstGeom>
          <a:noFill/>
        </p:spPr>
        <p:txBody>
          <a:bodyPr wrap="square" lIns="91352" tIns="45680" rIns="91352" bIns="45680" rtlCol="1">
            <a:spAutoFit/>
          </a:bodyPr>
          <a:lstStyle/>
          <a:p>
            <a:pPr defTabSz="1071836" rtl="0">
              <a:lnSpc>
                <a:spcPts val="7992"/>
              </a:lnSpc>
            </a:pPr>
            <a:r>
              <a:rPr lang="he-IL" sz="11000">
                <a:solidFill>
                  <a:prstClr val="white"/>
                </a:solidFill>
                <a:latin typeface="MeodedPashut_OE Bold" pitchFamily="50" charset="-79"/>
                <a:cs typeface="MeodedPashut_OE Bold" pitchFamily="50" charset="-79"/>
              </a:rPr>
              <a:t>ההצלחות שלנו</a:t>
            </a:r>
          </a:p>
        </p:txBody>
      </p:sp>
      <p:pic>
        <p:nvPicPr>
          <p:cNvPr id="6" name="Picture 2" descr="H:\לוגו ואייקונים\אייקונים מותג\לבן השגת היעדים העסקיים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6755">
            <a:off x="1268188" y="3364255"/>
            <a:ext cx="3318674" cy="224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61400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55579" y="4164301"/>
            <a:ext cx="7632848" cy="1272062"/>
          </a:xfrm>
          <a:prstGeom prst="rect">
            <a:avLst/>
          </a:prstGeom>
          <a:noFill/>
        </p:spPr>
        <p:txBody>
          <a:bodyPr wrap="square" lIns="91352" tIns="45680" rIns="91352" bIns="45680" rtlCol="1">
            <a:spAutoFit/>
          </a:bodyPr>
          <a:lstStyle/>
          <a:p>
            <a:pPr algn="ctr" defTabSz="913520">
              <a:lnSpc>
                <a:spcPts val="2300"/>
              </a:lnSpc>
              <a:defRPr/>
            </a:pPr>
            <a:r>
              <a:rPr lang="he-IL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טלפון: 03-9024004 | פקס: 03-9024224</a:t>
            </a:r>
            <a:r>
              <a:rPr lang="en-US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/>
            </a:r>
            <a:br>
              <a:rPr lang="en-US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</a:br>
            <a:r>
              <a:rPr lang="en-US" sz="2400">
                <a:solidFill>
                  <a:prstClr val="white"/>
                </a:solidFill>
                <a:latin typeface="MetaOT-Medi" pitchFamily="34" charset="0"/>
              </a:rPr>
              <a:t>Email</a:t>
            </a:r>
            <a:r>
              <a:rPr lang="en-US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: </a:t>
            </a:r>
            <a:r>
              <a:rPr lang="en-US" sz="2400">
                <a:solidFill>
                  <a:prstClr val="white"/>
                </a:solidFill>
                <a:latin typeface="MetaOT-Medi" pitchFamily="34" charset="0"/>
              </a:rPr>
              <a:t>avivamcg@avivamcg.com </a:t>
            </a:r>
            <a:br>
              <a:rPr lang="en-US" sz="2400">
                <a:solidFill>
                  <a:prstClr val="white"/>
                </a:solidFill>
                <a:latin typeface="MetaOT-Medi" pitchFamily="34" charset="0"/>
              </a:rPr>
            </a:br>
            <a:r>
              <a:rPr lang="he-IL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רחוב העבודה 27, ראש העין</a:t>
            </a:r>
            <a:r>
              <a:rPr lang="en-US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,</a:t>
            </a:r>
            <a:r>
              <a:rPr lang="he-IL" sz="2400">
                <a:solidFill>
                  <a:prstClr val="white"/>
                </a:solidFill>
                <a:latin typeface="MeodedPashut_OE Regular" pitchFamily="50" charset="-79"/>
                <a:cs typeface="MeodedPashut_OE Regular" pitchFamily="50" charset="-79"/>
              </a:rPr>
              <a:t> 48017</a:t>
            </a:r>
            <a:endParaRPr lang="en-US" sz="2400">
              <a:solidFill>
                <a:prstClr val="white"/>
              </a:solidFill>
              <a:latin typeface="MeodedPashut_OE Regular" pitchFamily="50" charset="-79"/>
              <a:cs typeface="MeodedPashut_OE Regular" pitchFamily="50" charset="-79"/>
            </a:endParaRPr>
          </a:p>
          <a:p>
            <a:pPr algn="ctr" defTabSz="913520">
              <a:lnSpc>
                <a:spcPts val="2300"/>
              </a:lnSpc>
              <a:defRPr/>
            </a:pPr>
            <a:r>
              <a:rPr lang="en-US" sz="2400">
                <a:solidFill>
                  <a:prstClr val="white"/>
                </a:solidFill>
                <a:latin typeface="MetaOT-Medi" pitchFamily="34" charset="0"/>
              </a:rPr>
              <a:t>www.avivamcg.com</a:t>
            </a:r>
            <a:endParaRPr lang="he-IL" sz="2400">
              <a:solidFill>
                <a:prstClr val="white"/>
              </a:solidFill>
              <a:latin typeface="MetaOT-Medi" pitchFamily="34" charset="0"/>
            </a:endParaRPr>
          </a:p>
        </p:txBody>
      </p:sp>
      <p:pic>
        <p:nvPicPr>
          <p:cNvPr id="9" name="Picture 2" descr="H:\לוגו ואייקונים\לוגו AVIV AMCG\לוגו אביב לבן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4668" y="2927169"/>
            <a:ext cx="6174687" cy="1003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67823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9578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46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blue st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3" y="1772825"/>
            <a:ext cx="8102936" cy="4370809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33214366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3107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8372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2151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0258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9078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8134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30264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4828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646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1D53-F398-4AEF-A6EF-90068E98C0F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92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+ orange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3" y="1772825"/>
            <a:ext cx="8102936" cy="4370809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1756439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0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9344-D773-4ABE-82E8-9030A5E18B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8984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790-5E1C-43DA-8F45-6E7B5429C92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1416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5102-A69B-40FB-8ADA-32E866DEF5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0340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C07-FEAB-426F-81A4-7CF4D0C1826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71725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6B3-86DE-4624-82E6-776CE232A5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64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D76-033D-4473-9B08-E7FF206CA65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9765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49E1-F44A-4E8B-B148-BE42E88D3AD8}" type="datetime8">
              <a:rPr lang="he-IL" smtClean="0">
                <a:solidFill>
                  <a:srgbClr val="000000"/>
                </a:solidFill>
              </a:rPr>
              <a:pPr>
                <a:defRPr/>
              </a:pPr>
              <a:t>09 אפריל 18</a:t>
            </a:fld>
            <a:endParaRPr 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02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431B-2117-4222-8C67-D11CEED96F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259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B07B-1D22-48BA-BD44-7F26F6A442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8038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30D2-0D54-492D-AC1A-4D5F6549C6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46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w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17" Type="http://schemas.openxmlformats.org/officeDocument/2006/relationships/image" Target="../media/image78.png"/><Relationship Id="rId2" Type="http://schemas.openxmlformats.org/officeDocument/2006/relationships/slideLayout" Target="../slideLayouts/slideLayout258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slideLayout" Target="../slideLayouts/slideLayout27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ogo aviv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7095426" y="6275447"/>
            <a:ext cx="177897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018174" y="6361629"/>
            <a:ext cx="402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D6A910FD-0C8A-4163-9295-3C7F14D90DCB}" type="slidenum">
              <a:rPr lang="he-IL" sz="1400">
                <a:solidFill>
                  <a:srgbClr val="058194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58194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51523" y="836712"/>
            <a:ext cx="87396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4A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9331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700" r:id="rId36"/>
    <p:sldLayoutId id="2147483702" r:id="rId37"/>
    <p:sldLayoutId id="2147483703" r:id="rId38"/>
    <p:sldLayoutId id="2147483705" r:id="rId39"/>
    <p:sldLayoutId id="2147483706" r:id="rId40"/>
    <p:sldLayoutId id="2147483707" r:id="rId41"/>
    <p:sldLayoutId id="2147483709" r:id="rId42"/>
    <p:sldLayoutId id="2147483710" r:id="rId43"/>
    <p:sldLayoutId id="2147483728" r:id="rId44"/>
    <p:sldLayoutId id="2147483741" r:id="rId45"/>
    <p:sldLayoutId id="2147483744" r:id="rId46"/>
    <p:sldLayoutId id="2147483746" r:id="rId47"/>
    <p:sldLayoutId id="2147483748" r:id="rId48"/>
    <p:sldLayoutId id="2147483751" r:id="rId49"/>
    <p:sldLayoutId id="2147483752" r:id="rId50"/>
    <p:sldLayoutId id="2147483755" r:id="rId51"/>
    <p:sldLayoutId id="2147483756" r:id="rId52"/>
    <p:sldLayoutId id="2147483759" r:id="rId53"/>
    <p:sldLayoutId id="2147483760" r:id="rId54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Meoded-Pashut_OE Black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oded-Pashut_OE Black" pitchFamily="2" charset="-79"/>
          <a:ea typeface="Meoded-Pashut_OE Black"/>
          <a:cs typeface="Meoded-Pashut_OE Black" pitchFamily="2" charset="-79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oded-Pashut_OE Black" pitchFamily="2" charset="-79"/>
          <a:ea typeface="Meoded-Pashut_OE Black"/>
          <a:cs typeface="Meoded-Pashut_OE Black" pitchFamily="2" charset="-79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oded-Pashut_OE Black" pitchFamily="2" charset="-79"/>
          <a:ea typeface="Meoded-Pashut_OE Black"/>
          <a:cs typeface="Meoded-Pashut_OE Black" pitchFamily="2" charset="-79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oded-Pashut_OE Black" pitchFamily="2" charset="-79"/>
          <a:ea typeface="Meoded-Pashut_OE Black"/>
          <a:cs typeface="Meoded-Pashut_OE Black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oded-Pashut_OE Black" pitchFamily="2" charset="-79"/>
          <a:cs typeface="Meoded-Pashut_OE Black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oded-Pashut_OE Black" pitchFamily="2" charset="-79"/>
          <a:cs typeface="Meoded-Pashut_OE Black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oded-Pashut_OE Black" pitchFamily="2" charset="-79"/>
          <a:cs typeface="Meoded-Pashut_OE Black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oded-Pashut_OE Black" pitchFamily="2" charset="-79"/>
          <a:cs typeface="Meoded-Pashut_OE Black" pitchFamily="2" charset="-79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rgbClr val="058194"/>
        </a:buClr>
        <a:buChar char="•"/>
        <a:defRPr sz="3200">
          <a:solidFill>
            <a:srgbClr val="1C0900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98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462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26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79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4034" r:id="rId12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37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83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4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856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10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60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/>
              <a:pPr/>
              <a:t>09 אפריל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21664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19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2" tIns="45680" rIns="91352" bIns="45680" rtlCol="1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52" tIns="45680" rIns="91352" bIns="4568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2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352" tIns="45680" rIns="91352" bIns="4568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2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:\לוגו ואייקונים\לוגו AVIV AMCG\לוגו אביב לבן.png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6" y="6341750"/>
            <a:ext cx="2016224" cy="327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99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6" r:id="rId15"/>
  </p:sldLayoutIdLst>
  <p:hf hdr="0" dt="0"/>
  <p:txStyles>
    <p:titleStyle>
      <a:lvl1pPr algn="ctr" defTabSz="913520" rtl="1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572" indent="-342572" algn="r" defTabSz="91352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238" indent="-285471" algn="r" defTabSz="91352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1904" indent="-228380" algn="r" defTabSz="91352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598664" indent="-228380" algn="r" defTabSz="91352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5424" indent="-228380" algn="r" defTabSz="91352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2186" indent="-228380" algn="r" defTabSz="91352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r" defTabSz="91352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r" defTabSz="91352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r" defTabSz="91352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30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52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19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2" tIns="45680" rIns="91352" bIns="45680" rtlCol="1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52" tIns="45680" rIns="91352" bIns="4568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2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352" tIns="45680" rIns="91352" bIns="4568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2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:\לוגו ואייקונים\לוגו AVIV AMCG\לוגו אביב לבן.pn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6" y="6341750"/>
            <a:ext cx="2016224" cy="327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14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hf hdr="0" dt="0"/>
  <p:txStyles>
    <p:titleStyle>
      <a:lvl1pPr algn="ctr" defTabSz="913520" rtl="1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572" indent="-342572" algn="r" defTabSz="91352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238" indent="-285471" algn="r" defTabSz="91352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1904" indent="-228380" algn="r" defTabSz="91352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598664" indent="-228380" algn="r" defTabSz="91352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5424" indent="-228380" algn="r" defTabSz="91352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2186" indent="-228380" algn="r" defTabSz="91352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r" defTabSz="91352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r" defTabSz="91352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r" defTabSz="91352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r" defTabSz="91352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94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77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05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64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26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DDDB-3131-4703-A48F-96EDFDEC479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09 אפריל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98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9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9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9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9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0.xml"/><Relationship Id="rId4" Type="http://schemas.openxmlformats.org/officeDocument/2006/relationships/image" Target="../media/image8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8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649796" y="1124744"/>
            <a:ext cx="7772400" cy="2016223"/>
          </a:xfrm>
        </p:spPr>
        <p:txBody>
          <a:bodyPr>
            <a:normAutofit/>
          </a:bodyPr>
          <a:lstStyle/>
          <a:p>
            <a:pPr defTabSz="913520">
              <a:lnSpc>
                <a:spcPts val="5499"/>
              </a:lnSpc>
            </a:pPr>
            <a:r>
              <a:rPr lang="he-IL" sz="3600" dirty="0" smtClean="0">
                <a:solidFill>
                  <a:srgbClr val="2192B3"/>
                </a:solidFill>
                <a:latin typeface="MeodedPashut_OE Regular" pitchFamily="50" charset="-79"/>
                <a:ea typeface="+mn-ea"/>
                <a:cs typeface="MeodedPashut_OE Regular" pitchFamily="50" charset="-79"/>
              </a:rPr>
              <a:t>סיכום עשור לקידום אנרגיות מתחדשות בישראל: עמידה ביעדים ומהפכת הרגולציה </a:t>
            </a:r>
            <a:endParaRPr lang="he-IL" sz="3600" dirty="0">
              <a:solidFill>
                <a:srgbClr val="2192B3"/>
              </a:solidFill>
              <a:latin typeface="MeodedPashut_OE Regular" pitchFamily="50" charset="-79"/>
              <a:ea typeface="+mn-ea"/>
              <a:cs typeface="MeodedPashut_OE Regular" pitchFamily="50" charset="-79"/>
            </a:endParaRPr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>
          <a:xfrm>
            <a:off x="395536" y="2756520"/>
            <a:ext cx="8280920" cy="1752600"/>
          </a:xfrm>
        </p:spPr>
        <p:txBody>
          <a:bodyPr>
            <a:normAutofit fontScale="85000" lnSpcReduction="20000"/>
          </a:bodyPr>
          <a:lstStyle/>
          <a:p>
            <a:endParaRPr lang="he-IL" sz="2600" dirty="0" smtClean="0"/>
          </a:p>
          <a:p>
            <a:r>
              <a:rPr lang="he-IL" sz="2600" dirty="0" smtClean="0"/>
              <a:t>פורטל "תשתיות"</a:t>
            </a:r>
            <a:endParaRPr lang="he-IL" sz="2600" dirty="0" smtClean="0"/>
          </a:p>
          <a:p>
            <a:endParaRPr lang="he-IL" dirty="0"/>
          </a:p>
          <a:p>
            <a:r>
              <a:rPr lang="he-IL" sz="2400" dirty="0" smtClean="0">
                <a:solidFill>
                  <a:srgbClr val="2192B3"/>
                </a:solidFill>
                <a:latin typeface="MeodedPashut_OE Regular" pitchFamily="50" charset="-79"/>
                <a:cs typeface="MeodedPashut_OE Regular" pitchFamily="50" charset="-79"/>
              </a:rPr>
              <a:t>חוני קבלו </a:t>
            </a:r>
            <a:r>
              <a:rPr lang="mr-IN" sz="2400" dirty="0" smtClean="0">
                <a:solidFill>
                  <a:srgbClr val="2192B3"/>
                </a:solidFill>
                <a:latin typeface="MeodedPashut_OE Regular" pitchFamily="50" charset="-79"/>
                <a:cs typeface="MeodedPashut_OE Regular" pitchFamily="50" charset="-79"/>
              </a:rPr>
              <a:t>–</a:t>
            </a:r>
            <a:r>
              <a:rPr lang="he-IL" sz="2400" dirty="0" smtClean="0">
                <a:solidFill>
                  <a:srgbClr val="2192B3"/>
                </a:solidFill>
                <a:latin typeface="MeodedPashut_OE Regular" pitchFamily="50" charset="-79"/>
                <a:cs typeface="MeodedPashut_OE Regular" pitchFamily="50" charset="-79"/>
              </a:rPr>
              <a:t> ראש אגף אנרגיות מתחדשות</a:t>
            </a:r>
          </a:p>
          <a:p>
            <a:r>
              <a:rPr lang="he-IL" sz="2400" dirty="0" smtClean="0">
                <a:solidFill>
                  <a:srgbClr val="2192B3"/>
                </a:solidFill>
                <a:latin typeface="MeodedPashut_OE Regular" pitchFamily="50" charset="-79"/>
                <a:cs typeface="MeodedPashut_OE Regular" pitchFamily="50" charset="-79"/>
              </a:rPr>
              <a:t>10.4.2018</a:t>
            </a:r>
            <a:endParaRPr lang="he-IL" sz="2400" dirty="0">
              <a:solidFill>
                <a:srgbClr val="2192B3"/>
              </a:solidFill>
              <a:latin typeface="MeodedPashut_OE Regular" pitchFamily="50" charset="-79"/>
              <a:cs typeface="MeodedPashut_OE Regular" pitchFamily="50" charset="-79"/>
            </a:endParaRPr>
          </a:p>
          <a:p>
            <a:endParaRPr lang="he-IL" dirty="0"/>
          </a:p>
        </p:txBody>
      </p:sp>
      <p:pic>
        <p:nvPicPr>
          <p:cNvPr id="6" name="תמונה 5" descr="99C3E5E4-3E59-4A38-B497-BA44B356CE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83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 descr="99C3E5E4-3E59-4A38-B497-BA44B356CE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1512" y="6674105"/>
            <a:ext cx="2133600" cy="365125"/>
          </a:xfrm>
        </p:spPr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-343901" y="188640"/>
            <a:ext cx="9296400" cy="72008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he-I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איך זה עבד בפועל?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33949" y="798810"/>
            <a:ext cx="8794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he-IL" sz="2000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sz="2000" dirty="0">
              <a:solidFill>
                <a:prstClr val="black"/>
              </a:solidFill>
            </a:endParaRPr>
          </a:p>
        </p:txBody>
      </p:sp>
      <p:pic>
        <p:nvPicPr>
          <p:cNvPr id="15" name="תמונה 14" descr="climbing_in_bureaucracy__alfredo_martiren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42492"/>
            <a:ext cx="8892480" cy="5415508"/>
          </a:xfrm>
          <a:prstGeom prst="rect">
            <a:avLst/>
          </a:prstGeom>
        </p:spPr>
      </p:pic>
      <p:sp>
        <p:nvSpPr>
          <p:cNvPr id="16" name="חץ שמאלה 15"/>
          <p:cNvSpPr/>
          <p:nvPr/>
        </p:nvSpPr>
        <p:spPr>
          <a:xfrm rot="2252894">
            <a:off x="7036539" y="3932029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7008440" y="4466828"/>
            <a:ext cx="86409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 smtClean="0">
                <a:solidFill>
                  <a:schemeClr val="tx1"/>
                </a:solidFill>
              </a:rPr>
              <a:t>הגשת בקשה </a:t>
            </a:r>
            <a:r>
              <a:rPr lang="he-IL" sz="1200" b="1" dirty="0" err="1" smtClean="0">
                <a:solidFill>
                  <a:schemeClr val="tx1"/>
                </a:solidFill>
              </a:rPr>
              <a:t>לרשיון</a:t>
            </a:r>
            <a:r>
              <a:rPr lang="he-IL" sz="1200" b="1" dirty="0" smtClean="0">
                <a:solidFill>
                  <a:schemeClr val="tx1"/>
                </a:solidFill>
              </a:rPr>
              <a:t> מותנה לרשות החשמל</a:t>
            </a:r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6072336" y="3386708"/>
            <a:ext cx="864096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 smtClean="0">
                <a:solidFill>
                  <a:schemeClr val="tx1"/>
                </a:solidFill>
              </a:rPr>
              <a:t>בדיקת תנאים: </a:t>
            </a:r>
            <a:r>
              <a:rPr lang="he-IL" sz="1200" dirty="0" smtClean="0">
                <a:solidFill>
                  <a:schemeClr val="tx1"/>
                </a:solidFill>
              </a:rPr>
              <a:t>זיקה לקרקע,</a:t>
            </a:r>
          </a:p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הון עצמי,</a:t>
            </a:r>
          </a:p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סקר חברת חשמל</a:t>
            </a:r>
          </a:p>
          <a:p>
            <a:pPr algn="ctr"/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5064224" y="2450604"/>
            <a:ext cx="864096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 smtClean="0">
                <a:solidFill>
                  <a:schemeClr val="tx1"/>
                </a:solidFill>
              </a:rPr>
              <a:t>עמידה באבני דרך טרם הקמה:</a:t>
            </a:r>
          </a:p>
          <a:p>
            <a:pPr algn="ctr"/>
            <a:r>
              <a:rPr lang="he-IL" sz="1200" b="1" dirty="0" smtClean="0">
                <a:solidFill>
                  <a:schemeClr val="tx1"/>
                </a:solidFill>
              </a:rPr>
              <a:t> </a:t>
            </a:r>
            <a:r>
              <a:rPr lang="he-IL" sz="1200" dirty="0" smtClean="0">
                <a:solidFill>
                  <a:schemeClr val="tx1"/>
                </a:solidFill>
              </a:rPr>
              <a:t>היתר בניה,</a:t>
            </a:r>
          </a:p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הון עצמי,</a:t>
            </a:r>
          </a:p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סגירה פיננסית</a:t>
            </a:r>
          </a:p>
          <a:p>
            <a:pPr algn="ctr"/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4056112" y="1658516"/>
            <a:ext cx="864096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 b="1" dirty="0" smtClean="0">
              <a:solidFill>
                <a:schemeClr val="tx1"/>
              </a:solidFill>
            </a:endParaRPr>
          </a:p>
          <a:p>
            <a:pPr algn="ctr"/>
            <a:r>
              <a:rPr lang="he-IL" sz="1200" b="1" dirty="0" smtClean="0">
                <a:solidFill>
                  <a:schemeClr val="tx1"/>
                </a:solidFill>
              </a:rPr>
              <a:t>אבני דרך בשלב ההקמה:</a:t>
            </a:r>
          </a:p>
          <a:p>
            <a:pPr algn="ctr"/>
            <a:r>
              <a:rPr lang="he-IL" sz="1200" b="1" dirty="0" smtClean="0">
                <a:solidFill>
                  <a:schemeClr val="tx1"/>
                </a:solidFill>
              </a:rPr>
              <a:t> </a:t>
            </a:r>
            <a:r>
              <a:rPr lang="he-IL" sz="1200" dirty="0" smtClean="0">
                <a:solidFill>
                  <a:schemeClr val="tx1"/>
                </a:solidFill>
              </a:rPr>
              <a:t>הבאת ציוד עיקרי  לשטח,</a:t>
            </a:r>
          </a:p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העמדת יסודות,</a:t>
            </a:r>
          </a:p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קבלת </a:t>
            </a:r>
            <a:r>
              <a:rPr lang="he-IL" sz="1200" dirty="0" err="1" smtClean="0">
                <a:solidFill>
                  <a:schemeClr val="tx1"/>
                </a:solidFill>
              </a:rPr>
              <a:t>רשיון</a:t>
            </a:r>
            <a:r>
              <a:rPr lang="he-IL" sz="1200" dirty="0" smtClean="0">
                <a:solidFill>
                  <a:schemeClr val="tx1"/>
                </a:solidFill>
              </a:rPr>
              <a:t> קבוע</a:t>
            </a:r>
          </a:p>
          <a:p>
            <a:pPr algn="ctr"/>
            <a:endParaRPr lang="he-IL" sz="1200" dirty="0" smtClean="0">
              <a:solidFill>
                <a:schemeClr val="tx1"/>
              </a:solidFill>
            </a:endParaRPr>
          </a:p>
          <a:p>
            <a:pPr algn="ctr"/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30" name="חץ שמאלה 29"/>
          <p:cNvSpPr/>
          <p:nvPr/>
        </p:nvSpPr>
        <p:spPr>
          <a:xfrm rot="2252894">
            <a:off x="6028426" y="2956345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חץ שמאלה 30"/>
          <p:cNvSpPr/>
          <p:nvPr/>
        </p:nvSpPr>
        <p:spPr>
          <a:xfrm rot="2252894">
            <a:off x="5020314" y="2020241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3707904" y="980728"/>
            <a:ext cx="5760640" cy="43204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he-I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יזם מעוניין להקים פרויקט סולארי...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33" name="הסבר אליפטי 32"/>
          <p:cNvSpPr/>
          <p:nvPr/>
        </p:nvSpPr>
        <p:spPr>
          <a:xfrm>
            <a:off x="7020272" y="1844824"/>
            <a:ext cx="1440160" cy="1224136"/>
          </a:xfrm>
          <a:prstGeom prst="wedgeEllipseCallout">
            <a:avLst>
              <a:gd name="adj1" fmla="val -52238"/>
              <a:gd name="adj2" fmla="val 67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השר </a:t>
            </a:r>
            <a:r>
              <a:rPr lang="he-IL" sz="1400" b="1" u="sng" dirty="0" smtClean="0"/>
              <a:t>עצמו</a:t>
            </a:r>
            <a:r>
              <a:rPr lang="he-IL" sz="1400" b="1" dirty="0" smtClean="0"/>
              <a:t> צריך לחתום על כל </a:t>
            </a:r>
            <a:r>
              <a:rPr lang="he-IL" sz="1400" b="1" dirty="0" err="1" smtClean="0"/>
              <a:t>רשיון</a:t>
            </a:r>
            <a:r>
              <a:rPr lang="he-IL" sz="1400" b="1" dirty="0" smtClean="0"/>
              <a:t>!</a:t>
            </a:r>
            <a:endParaRPr lang="he-IL" sz="1400" b="1" dirty="0"/>
          </a:p>
        </p:txBody>
      </p:sp>
      <p:sp>
        <p:nvSpPr>
          <p:cNvPr id="34" name="הסבר אליפטי 33"/>
          <p:cNvSpPr/>
          <p:nvPr/>
        </p:nvSpPr>
        <p:spPr>
          <a:xfrm>
            <a:off x="1979712" y="980728"/>
            <a:ext cx="1944216" cy="1224136"/>
          </a:xfrm>
          <a:prstGeom prst="wedgeEllipseCallout">
            <a:avLst>
              <a:gd name="adj1" fmla="val 41978"/>
              <a:gd name="adj2" fmla="val 7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כל החלפת סוג ציוד: "תיקון </a:t>
            </a:r>
            <a:r>
              <a:rPr lang="he-IL" sz="1400" b="1" dirty="0" err="1" smtClean="0"/>
              <a:t>הרשיון</a:t>
            </a:r>
            <a:r>
              <a:rPr lang="he-IL" sz="1400" b="1" dirty="0" smtClean="0"/>
              <a:t>"! אישור מליאת הרשות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xmlns="" val="18210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 descr="99C3E5E4-3E59-4A38-B497-BA44B356CE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-324544" y="332656"/>
            <a:ext cx="9296400" cy="7920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he-I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ומה היו התוצאות של המנגנון?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3306" y="798810"/>
            <a:ext cx="8794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he-IL" sz="2000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sz="2000" dirty="0">
              <a:solidFill>
                <a:prstClr val="black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32656" y="126876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200" dirty="0" smtClean="0"/>
              <a:t>במקום תחרות על המחיר – תחרות </a:t>
            </a:r>
            <a:r>
              <a:rPr lang="he-IL" sz="3200" u="sng" dirty="0" smtClean="0"/>
              <a:t>מי יעמוד מהר יותר</a:t>
            </a:r>
            <a:r>
              <a:rPr lang="he-IL" sz="3200" dirty="0" smtClean="0"/>
              <a:t> בכל התנאים הנדרשים:</a:t>
            </a: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400" dirty="0" smtClean="0">
                <a:solidFill>
                  <a:srgbClr val="C00000"/>
                </a:solidFill>
              </a:rPr>
              <a:t>צורך בבדיקה שקופה ואחידה של כל מסמך ומסמך המוגש לרגולטור - החזרת </a:t>
            </a:r>
            <a:r>
              <a:rPr lang="en-US" sz="2400" dirty="0" smtClean="0">
                <a:solidFill>
                  <a:srgbClr val="C00000"/>
                </a:solidFill>
              </a:rPr>
              <a:t>reject</a:t>
            </a:r>
            <a:r>
              <a:rPr lang="he-IL" sz="2400" dirty="0" smtClean="0">
                <a:solidFill>
                  <a:srgbClr val="C00000"/>
                </a:solidFill>
              </a:rPr>
              <a:t>-ים על כל </a:t>
            </a:r>
            <a:r>
              <a:rPr lang="he-IL" sz="2400" dirty="0" err="1" smtClean="0">
                <a:solidFill>
                  <a:srgbClr val="C00000"/>
                </a:solidFill>
              </a:rPr>
              <a:t>סטיה</a:t>
            </a:r>
            <a:r>
              <a:rPr lang="he-IL" sz="2400" dirty="0" smtClean="0">
                <a:solidFill>
                  <a:srgbClr val="C00000"/>
                </a:solidFill>
              </a:rPr>
              <a:t> קלה כחמורה</a:t>
            </a: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400" dirty="0" smtClean="0">
                <a:solidFill>
                  <a:srgbClr val="C00000"/>
                </a:solidFill>
              </a:rPr>
              <a:t>פקידי הרשות עוסקים בדברים שאין להם מומחיות או הבנה בהם: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he-IL" sz="2400" dirty="0" smtClean="0">
                <a:solidFill>
                  <a:srgbClr val="C00000"/>
                </a:solidFill>
              </a:rPr>
              <a:t>כגון בדיקת היתרי בניה, הסכמי מימון בין הבנק ליזם...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200" b="1" dirty="0" smtClean="0"/>
              <a:t>המחיר המפוקח – יקר ממחיר שוק... 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200" b="1" dirty="0" smtClean="0"/>
              <a:t>ערעורים...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200" b="1" dirty="0" smtClean="0"/>
              <a:t>בג"צים... (כ-20 עתירות!)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200" b="1" dirty="0" smtClean="0"/>
              <a:t>בדיקת </a:t>
            </a:r>
            <a:r>
              <a:rPr lang="he-IL" sz="3200" b="1" dirty="0" err="1" smtClean="0"/>
              <a:t>הרשיונות</a:t>
            </a:r>
            <a:r>
              <a:rPr lang="he-IL" sz="3200" b="1" dirty="0" smtClean="0"/>
              <a:t> – תור ענק של כמעט שנה... </a:t>
            </a:r>
            <a:endParaRPr lang="he-IL" sz="2800" b="1" dirty="0" smtClean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e-IL" sz="1000" dirty="0"/>
              <a:t>	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800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000" u="sng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xmlns="" val="18210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280920" cy="1008112"/>
          </a:xfrm>
        </p:spPr>
        <p:txBody>
          <a:bodyPr>
            <a:normAutofit/>
          </a:bodyPr>
          <a:lstStyle/>
          <a:p>
            <a:r>
              <a:rPr lang="he-IL" sz="3800" b="1" dirty="0" smtClean="0">
                <a:solidFill>
                  <a:srgbClr val="C00000"/>
                </a:solidFill>
                <a:cs typeface="Narkisim" pitchFamily="2" charset="-79"/>
              </a:rPr>
              <a:t>מהפכת </a:t>
            </a:r>
            <a:r>
              <a:rPr lang="he-IL" sz="3800" b="1" dirty="0" smtClean="0">
                <a:solidFill>
                  <a:srgbClr val="C00000"/>
                </a:solidFill>
                <a:cs typeface="Narkisim" pitchFamily="2" charset="-79"/>
              </a:rPr>
              <a:t>הרגולציה: </a:t>
            </a:r>
            <a:r>
              <a:rPr lang="he-IL" sz="3800" b="1" dirty="0" smtClean="0">
                <a:solidFill>
                  <a:srgbClr val="C00000"/>
                </a:solidFill>
                <a:cs typeface="Narkisim" pitchFamily="2" charset="-79"/>
              </a:rPr>
              <a:t>עקרונות, שיטה, ותוצאות</a:t>
            </a:r>
          </a:p>
          <a:p>
            <a:endParaRPr lang="he-IL" sz="2800" dirty="0">
              <a:solidFill>
                <a:srgbClr val="2192B3"/>
              </a:solidFill>
              <a:latin typeface="MeodedPashut_OE Regular" pitchFamily="50" charset="-79"/>
              <a:cs typeface="MeodedPashut_OE Regular" pitchFamily="50" charset="-79"/>
            </a:endParaRPr>
          </a:p>
          <a:p>
            <a:endParaRPr lang="he-IL" dirty="0"/>
          </a:p>
        </p:txBody>
      </p:sp>
      <p:pic>
        <p:nvPicPr>
          <p:cNvPr id="6" name="תמונה 5" descr="99C3E5E4-3E59-4A38-B497-BA44B356CE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7" descr="חבילה הגיעה-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628800"/>
            <a:ext cx="6985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3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 descr="99C3E5E4-3E59-4A38-B497-BA44B356CE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-324544" y="188640"/>
            <a:ext cx="9296400" cy="7920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he-IL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החלפת בקרה ושליטה עתית במנגנון ערבויות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3306" y="798810"/>
            <a:ext cx="8794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he-IL" sz="2000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sz="2000" dirty="0">
              <a:solidFill>
                <a:prstClr val="black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-108520" y="126876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800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000" u="sng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1600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1378497" y="1052736"/>
          <a:ext cx="6408711" cy="521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6532"/>
                <a:gridCol w="2305942"/>
                <a:gridCol w="2136237"/>
              </a:tblGrid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נושא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טרם</a:t>
                      </a:r>
                      <a:r>
                        <a:rPr lang="he-IL" baseline="0" dirty="0" smtClean="0"/>
                        <a:t> השינוי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לאחר השינוי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רשיון</a:t>
                      </a:r>
                      <a:r>
                        <a:rPr lang="he-IL" dirty="0" smtClean="0"/>
                        <a:t> מותנה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נדרש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בוטל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baseline="0" dirty="0" smtClean="0"/>
                        <a:t>הון עצמי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תנאי לקבלת </a:t>
                      </a:r>
                      <a:r>
                        <a:rPr lang="he-IL" dirty="0" err="1" smtClean="0"/>
                        <a:t>רשיון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לא נבדק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היתר בניה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תנאי לקבלת </a:t>
                      </a:r>
                      <a:r>
                        <a:rPr lang="he-IL" dirty="0" err="1" smtClean="0"/>
                        <a:t>רשיון</a:t>
                      </a:r>
                      <a:endParaRPr lang="he-IL" dirty="0" smtClean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באחריות היזם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סקר היתכנות</a:t>
                      </a:r>
                      <a:r>
                        <a:rPr lang="he-IL" baseline="0" dirty="0" smtClean="0"/>
                        <a:t> חברת חשמל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תנאי לקבלת </a:t>
                      </a:r>
                      <a:r>
                        <a:rPr lang="he-IL" dirty="0" err="1" smtClean="0"/>
                        <a:t>רשיון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לא נדרש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זיקה לקרקע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תנאי לקבלת </a:t>
                      </a:r>
                      <a:r>
                        <a:rPr lang="he-IL" dirty="0" err="1" smtClean="0"/>
                        <a:t>רשיון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בוטל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"סגירה פיננסית"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תנאי לקבלת תעריף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בוטל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"</a:t>
                      </a:r>
                      <a:r>
                        <a:rPr lang="he-IL" dirty="0" err="1" smtClean="0"/>
                        <a:t>רשיון</a:t>
                      </a:r>
                      <a:r>
                        <a:rPr lang="he-IL" dirty="0" smtClean="0"/>
                        <a:t> קבוע"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תנאי להפעלה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רק למתקנים גדולים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שינויים </a:t>
                      </a:r>
                      <a:r>
                        <a:rPr lang="he-IL" dirty="0" err="1" smtClean="0"/>
                        <a:t>ברשיון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אישור</a:t>
                      </a:r>
                      <a:r>
                        <a:rPr lang="he-IL" baseline="0" dirty="0" smtClean="0"/>
                        <a:t> מליאה לכל שינוי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אין </a:t>
                      </a:r>
                      <a:r>
                        <a:rPr lang="he-IL" dirty="0" err="1" smtClean="0"/>
                        <a:t>רשיון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אבני</a:t>
                      </a:r>
                      <a:r>
                        <a:rPr lang="he-IL" baseline="0" dirty="0" smtClean="0"/>
                        <a:t> דרך בשלב ההקמה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בדיקת הגעת ציוד עיקרי לאתר, הקמת</a:t>
                      </a:r>
                      <a:r>
                        <a:rPr lang="he-IL" baseline="0" dirty="0" smtClean="0"/>
                        <a:t> יסודות...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בוטל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ערבות הקמה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aseline="0" dirty="0" smtClean="0"/>
                        <a:t> ערבות משמעותית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לו"ז מחייב להקמה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ניתן להארכה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לא ניתן להארכה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תמונה 7" descr="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46448" y="1412776"/>
            <a:ext cx="377298" cy="355104"/>
          </a:xfrm>
          <a:prstGeom prst="rect">
            <a:avLst/>
          </a:prstGeom>
        </p:spPr>
      </p:pic>
      <p:pic>
        <p:nvPicPr>
          <p:cNvPr id="11" name="תמונה 10" descr="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46448" y="1772816"/>
            <a:ext cx="377298" cy="355104"/>
          </a:xfrm>
          <a:prstGeom prst="rect">
            <a:avLst/>
          </a:prstGeom>
        </p:spPr>
      </p:pic>
      <p:pic>
        <p:nvPicPr>
          <p:cNvPr id="12" name="תמונה 11" descr="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46448" y="2204864"/>
            <a:ext cx="377298" cy="355104"/>
          </a:xfrm>
          <a:prstGeom prst="rect">
            <a:avLst/>
          </a:prstGeom>
        </p:spPr>
      </p:pic>
      <p:pic>
        <p:nvPicPr>
          <p:cNvPr id="13" name="תמונה 12" descr="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46448" y="2924944"/>
            <a:ext cx="377298" cy="355104"/>
          </a:xfrm>
          <a:prstGeom prst="rect">
            <a:avLst/>
          </a:prstGeom>
        </p:spPr>
      </p:pic>
      <p:pic>
        <p:nvPicPr>
          <p:cNvPr id="14" name="תמונה 13" descr="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46448" y="3429000"/>
            <a:ext cx="377298" cy="355104"/>
          </a:xfrm>
          <a:prstGeom prst="rect">
            <a:avLst/>
          </a:prstGeom>
        </p:spPr>
      </p:pic>
      <p:pic>
        <p:nvPicPr>
          <p:cNvPr id="15" name="תמונה 14" descr="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46448" y="3865984"/>
            <a:ext cx="377298" cy="355104"/>
          </a:xfrm>
          <a:prstGeom prst="rect">
            <a:avLst/>
          </a:prstGeom>
        </p:spPr>
      </p:pic>
      <p:pic>
        <p:nvPicPr>
          <p:cNvPr id="16" name="תמונה 15" descr="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46448" y="4221088"/>
            <a:ext cx="377298" cy="355104"/>
          </a:xfrm>
          <a:prstGeom prst="rect">
            <a:avLst/>
          </a:prstGeom>
        </p:spPr>
      </p:pic>
      <p:pic>
        <p:nvPicPr>
          <p:cNvPr id="17" name="תמונה 16" descr="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46448" y="4581128"/>
            <a:ext cx="377298" cy="355104"/>
          </a:xfrm>
          <a:prstGeom prst="rect">
            <a:avLst/>
          </a:prstGeom>
        </p:spPr>
      </p:pic>
      <p:pic>
        <p:nvPicPr>
          <p:cNvPr id="18" name="תמונה 17" descr="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46448" y="5085184"/>
            <a:ext cx="377298" cy="355104"/>
          </a:xfrm>
          <a:prstGeom prst="rect">
            <a:avLst/>
          </a:prstGeom>
        </p:spPr>
      </p:pic>
      <p:sp>
        <p:nvSpPr>
          <p:cNvPr id="22" name="מלבן 21"/>
          <p:cNvSpPr/>
          <p:nvPr/>
        </p:nvSpPr>
        <p:spPr>
          <a:xfrm>
            <a:off x="1378496" y="5517232"/>
            <a:ext cx="64087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1378496" y="1412776"/>
            <a:ext cx="6408712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4" name="תמונה 23" descr="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3563" y="5822379"/>
            <a:ext cx="414933" cy="414933"/>
          </a:xfrm>
          <a:prstGeom prst="rect">
            <a:avLst/>
          </a:prstGeom>
        </p:spPr>
      </p:pic>
      <p:pic>
        <p:nvPicPr>
          <p:cNvPr id="25" name="תמונה 24" descr="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6448" y="5462339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0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 descr="99C3E5E4-3E59-4A38-B497-BA44B356CE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-43880" y="260648"/>
            <a:ext cx="9296400" cy="122413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he-IL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הסרת חסמים רוחבית בתחום הסולארי: מיסוי, </a:t>
            </a:r>
            <a:r>
              <a:rPr lang="he-IL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סטטוטוריקה</a:t>
            </a:r>
            <a:r>
              <a:rPr lang="he-IL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, קרקע...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3306" y="1588169"/>
            <a:ext cx="8794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he-IL" sz="2000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sz="2000" dirty="0">
              <a:solidFill>
                <a:prstClr val="black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-108520" y="126876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800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000" u="sng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1600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1378497" y="1842095"/>
          <a:ext cx="6408711" cy="448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6532"/>
                <a:gridCol w="2305942"/>
                <a:gridCol w="2136237"/>
              </a:tblGrid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נושא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טרם</a:t>
                      </a:r>
                      <a:r>
                        <a:rPr lang="he-IL" baseline="0" dirty="0" smtClean="0"/>
                        <a:t> השינוי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לאחר השינוי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היתר בניה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פטור עד 50 </a:t>
                      </a:r>
                      <a:r>
                        <a:rPr lang="en-US" dirty="0" smtClean="0"/>
                        <a:t>KW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פטור עד 700 </a:t>
                      </a:r>
                      <a:r>
                        <a:rPr lang="en-US" dirty="0" smtClean="0"/>
                        <a:t>KW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baseline="0" dirty="0" smtClean="0"/>
                        <a:t>היטל השבחה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פטור עד 200 מ"ר ו"צריכה עצמית"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פטור עד 7,000 מ"ר ו"מונה</a:t>
                      </a:r>
                      <a:r>
                        <a:rPr lang="he-IL" baseline="0" dirty="0" smtClean="0"/>
                        <a:t> נטו"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 הכנסה לצרכנים ביתיים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אין פטור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פטור עד הכנסה של 24,000</a:t>
                      </a:r>
                      <a:r>
                        <a:rPr lang="he-IL" baseline="0" dirty="0" smtClean="0"/>
                        <a:t> ₪ בשנה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דיווח למע"מ לצרכנים ביתיים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חייב</a:t>
                      </a:r>
                      <a:r>
                        <a:rPr lang="he-IL" baseline="0" dirty="0" smtClean="0"/>
                        <a:t> בדיווח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פטור מדיווח עד היקף ייצור של 70 </a:t>
                      </a:r>
                      <a:r>
                        <a:rPr lang="he-IL" dirty="0" err="1" smtClean="0"/>
                        <a:t>אלש"ח</a:t>
                      </a:r>
                      <a:r>
                        <a:rPr lang="he-IL" dirty="0" smtClean="0"/>
                        <a:t> לשנה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ארנונה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כל רשות גובה לפי שיקול דעתה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תקנות המסדירות את היקף התשלום </a:t>
                      </a:r>
                      <a:endParaRPr lang="he-IL" dirty="0"/>
                    </a:p>
                  </a:txBody>
                  <a:tcPr/>
                </a:tc>
              </a:tr>
              <a:tr h="14627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שומת קרקע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שומת קרקע פרטנית לכל מתקן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מחיר</a:t>
                      </a:r>
                      <a:r>
                        <a:rPr lang="he-IL" baseline="0" dirty="0" smtClean="0"/>
                        <a:t> קבוע לקרקע למשתתפים בהליכים תחרותיים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מלבן 21"/>
          <p:cNvSpPr/>
          <p:nvPr/>
        </p:nvSpPr>
        <p:spPr>
          <a:xfrm>
            <a:off x="1403648" y="2202134"/>
            <a:ext cx="6408712" cy="4107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821024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 descr="99C3E5E4-3E59-4A38-B497-BA44B356CE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15888" y="116632"/>
            <a:ext cx="92964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e-IL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והתוצאות...</a:t>
            </a:r>
            <a:endParaRPr lang="he-IL" sz="3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49250" y="980728"/>
            <a:ext cx="8794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68388" lvl="1" indent="-533400" algn="just" eaLnBrk="0" hangingPunct="0">
              <a:spcBef>
                <a:spcPct val="20000"/>
              </a:spcBef>
              <a:buFont typeface="Wingdings" pitchFamily="2" charset="2"/>
              <a:buNone/>
            </a:pPr>
            <a:endParaRPr lang="he-IL" dirty="0">
              <a:latin typeface="Calibri" pitchFamily="34" charset="0"/>
            </a:endParaRPr>
          </a:p>
          <a:p>
            <a:pPr marL="1068388" lvl="1" indent="-533400" algn="just" eaLnBrk="0" hangingPunct="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he-IL" sz="2000" dirty="0">
              <a:latin typeface="Calibri" pitchFamily="34" charset="0"/>
            </a:endParaRPr>
          </a:p>
          <a:p>
            <a:pPr marL="1068388" lvl="1" indent="-533400" algn="just" eaLnBrk="0" hangingPunct="0">
              <a:spcBef>
                <a:spcPct val="20000"/>
              </a:spcBef>
              <a:buFont typeface="Wingdings" pitchFamily="2" charset="2"/>
              <a:buNone/>
            </a:pPr>
            <a:endParaRPr lang="he-IL" sz="2000" dirty="0">
              <a:latin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8600" y="980728"/>
            <a:ext cx="8763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he-I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כמויות ענק (כ- 400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MW</a:t>
            </a:r>
            <a:r>
              <a:rPr lang="he-I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בהספק החוות בשני ההליכים)</a:t>
            </a: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he-I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המחיר הזול אי פעם (חסכון של מיליארדי שקלים)</a:t>
            </a: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he-I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קיצור לוחות הזמנים להקמת מתקן מ-4-6 שנים לשנתיים</a:t>
            </a: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he-I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עתירה אחת בלבד טרם המכרז (נדחתה)</a:t>
            </a:r>
            <a:endParaRPr lang="he-IL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marL="611188" indent="-533400" algn="just" eaLnBrk="0" hangingPunct="0">
              <a:spcBef>
                <a:spcPct val="20000"/>
              </a:spcBef>
            </a:pPr>
            <a:r>
              <a:rPr lang="he-I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he-IL" sz="3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he-IL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he-IL" sz="3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he-IL" sz="3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marL="1068388" lvl="1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he-IL" sz="2800" b="1" dirty="0" smtClean="0">
              <a:latin typeface="Calibri" pitchFamily="34" charset="0"/>
            </a:endParaRPr>
          </a:p>
          <a:p>
            <a:pPr marL="611188" indent="-533400" algn="just" eaLnBrk="0" hangingPunct="0">
              <a:spcBef>
                <a:spcPct val="20000"/>
              </a:spcBef>
            </a:pPr>
            <a:r>
              <a:rPr lang="he-IL" sz="2800" b="1" dirty="0" smtClean="0">
                <a:latin typeface="Calibri" pitchFamily="34" charset="0"/>
              </a:rPr>
              <a:t> </a:t>
            </a: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he-IL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he-IL" sz="2800" b="1" dirty="0" smtClean="0">
              <a:latin typeface="Calibri" pitchFamily="34" charset="0"/>
            </a:endParaRPr>
          </a:p>
          <a:p>
            <a:pPr marL="611188" indent="-533400" eaLnBrk="0" hangingPunct="0">
              <a:spcBef>
                <a:spcPct val="20000"/>
              </a:spcBef>
            </a:pPr>
            <a:r>
              <a:rPr lang="he-IL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he-IL" sz="2800" b="1" dirty="0" smtClean="0">
                <a:latin typeface="Calibri" pitchFamily="34" charset="0"/>
              </a:rPr>
              <a:t/>
            </a:r>
            <a:br>
              <a:rPr lang="he-IL" sz="2800" b="1" dirty="0" smtClean="0">
                <a:latin typeface="Calibri" pitchFamily="34" charset="0"/>
              </a:rPr>
            </a:br>
            <a:endParaRPr lang="he-IL" sz="2800" b="1" dirty="0" smtClean="0">
              <a:latin typeface="Calibri" pitchFamily="34" charset="0"/>
            </a:endParaRP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he-IL" sz="2800" b="1" dirty="0" smtClean="0">
              <a:latin typeface="Calibri" pitchFamily="34" charset="0"/>
            </a:endParaRP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he-IL" sz="2800" b="1" dirty="0" smtClean="0">
              <a:latin typeface="Calibri" pitchFamily="34" charset="0"/>
            </a:endParaRPr>
          </a:p>
          <a:p>
            <a:pPr marL="611188" indent="-533400" algn="just" eaLnBrk="0" hangingPunct="0">
              <a:spcBef>
                <a:spcPct val="20000"/>
              </a:spcBef>
            </a:pPr>
            <a:endParaRPr lang="he-IL" sz="2800" b="1" dirty="0" smtClean="0">
              <a:latin typeface="Calibri" pitchFamily="34" charset="0"/>
            </a:endParaRPr>
          </a:p>
          <a:p>
            <a:pPr marL="611188" indent="-533400" algn="just" eaLnBrk="0" hangingPunct="0">
              <a:spcBef>
                <a:spcPct val="20000"/>
              </a:spcBef>
            </a:pPr>
            <a:r>
              <a:rPr lang="he-IL" sz="2800" b="1" dirty="0" smtClean="0">
                <a:latin typeface="Calibri" pitchFamily="34" charset="0"/>
              </a:rPr>
              <a:t>	</a:t>
            </a: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he-IL" sz="3200" b="1" dirty="0" smtClean="0">
              <a:latin typeface="Calibri" pitchFamily="34" charset="0"/>
            </a:endParaRPr>
          </a:p>
          <a:p>
            <a:pPr marL="1068388" lvl="1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he-IL" sz="2400" b="1" u="sng" dirty="0" smtClean="0">
              <a:latin typeface="Calibri" pitchFamily="34" charset="0"/>
            </a:endParaRPr>
          </a:p>
          <a:p>
            <a:pPr marL="1068388" lvl="1" indent="-5334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he-IL" dirty="0" smtClean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1737" t="18200" r="13769" b="12501"/>
          <a:stretch>
            <a:fillRect/>
          </a:stretch>
        </p:blipFill>
        <p:spPr bwMode="auto">
          <a:xfrm>
            <a:off x="179512" y="2956169"/>
            <a:ext cx="4320480" cy="378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38581" t="8400" r="20469" b="10401"/>
          <a:stretch>
            <a:fillRect/>
          </a:stretch>
        </p:blipFill>
        <p:spPr bwMode="auto">
          <a:xfrm>
            <a:off x="4860032" y="2897249"/>
            <a:ext cx="3511011" cy="391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10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899592" y="116632"/>
            <a:ext cx="71294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David" pitchFamily="34" charset="-79"/>
                <a:cs typeface="David" pitchFamily="34" charset="-79"/>
              </a:rPr>
              <a:t>סיכום: עמידה ביעדי האנרגיה המתחדשת לשנת 2020</a:t>
            </a:r>
            <a:endParaRPr lang="he-IL" sz="36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468313" y="1351309"/>
            <a:ext cx="8229600" cy="531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e-IL" sz="2800" dirty="0" smtClean="0">
                <a:solidFill>
                  <a:srgbClr val="000000"/>
                </a:solidFill>
              </a:rPr>
              <a:t>שנת 2017 - שנת מפנה למשק האנרגיה המתחדשת</a:t>
            </a:r>
          </a:p>
          <a:p>
            <a:pPr marL="1068388" lvl="1" indent="-5334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e-IL" sz="2400" dirty="0" smtClean="0">
                <a:solidFill>
                  <a:srgbClr val="000000"/>
                </a:solidFill>
              </a:rPr>
              <a:t>תוספת-ענק של מכסת 1,600 </a:t>
            </a:r>
            <a:r>
              <a:rPr lang="en-US" sz="2400" dirty="0" smtClean="0">
                <a:solidFill>
                  <a:srgbClr val="000000"/>
                </a:solidFill>
              </a:rPr>
              <a:t>MW</a:t>
            </a:r>
            <a:endParaRPr lang="he-IL" sz="2400" dirty="0" smtClean="0">
              <a:solidFill>
                <a:srgbClr val="000000"/>
              </a:solidFill>
            </a:endParaRPr>
          </a:p>
          <a:p>
            <a:pPr marL="1068388" lvl="1" indent="-5334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e-IL" sz="2400" dirty="0" smtClean="0">
                <a:solidFill>
                  <a:srgbClr val="000000"/>
                </a:solidFill>
              </a:rPr>
              <a:t>פרסום הליכים תחרותיים בהיקפים חסרי תקדים</a:t>
            </a: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e-IL" sz="2800" dirty="0" smtClean="0">
                <a:solidFill>
                  <a:srgbClr val="000000"/>
                </a:solidFill>
              </a:rPr>
              <a:t>שנת 2018: "מהפכת גגות </a:t>
            </a:r>
            <a:r>
              <a:rPr lang="he-IL" sz="2800" dirty="0" err="1" smtClean="0">
                <a:solidFill>
                  <a:srgbClr val="000000"/>
                </a:solidFill>
              </a:rPr>
              <a:t>סולארים</a:t>
            </a:r>
            <a:r>
              <a:rPr lang="he-IL" sz="2800" dirty="0" smtClean="0">
                <a:solidFill>
                  <a:srgbClr val="000000"/>
                </a:solidFill>
              </a:rPr>
              <a:t>" לצד המשך ההליכים התחרותיים הקרקעיים</a:t>
            </a: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e-IL" sz="2800" dirty="0" smtClean="0">
                <a:solidFill>
                  <a:srgbClr val="000000"/>
                </a:solidFill>
              </a:rPr>
              <a:t>הסרת חסמים בתחום הגגות (היתר בניה, היטל השבחה) - תרומה משמעותית לעמידה ביעדים</a:t>
            </a: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he-IL" sz="2800" dirty="0" smtClean="0">
                <a:solidFill>
                  <a:srgbClr val="000000"/>
                </a:solidFill>
              </a:rPr>
              <a:t>נדרשת הסרת חסמים נוספים להגדלת כמות התוכניות הקרקעיות המאושרות, </a:t>
            </a:r>
            <a:r>
              <a:rPr lang="he-IL" sz="2800" b="1" dirty="0" smtClean="0">
                <a:solidFill>
                  <a:srgbClr val="000000"/>
                </a:solidFill>
              </a:rPr>
              <a:t>וכן בתחום אנרגיית הרוח הנמצאת בעיכוב משמעותי</a:t>
            </a: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he-IL" sz="2800" dirty="0" smtClean="0">
              <a:solidFill>
                <a:srgbClr val="000000"/>
              </a:solidFill>
            </a:endParaRP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he-IL" sz="2400" dirty="0" smtClean="0">
              <a:solidFill>
                <a:srgbClr val="000000"/>
              </a:solidFill>
            </a:endParaRP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he-IL" sz="2400" dirty="0" smtClean="0">
              <a:solidFill>
                <a:srgbClr val="000000"/>
              </a:solidFill>
            </a:endParaRPr>
          </a:p>
          <a:p>
            <a:pPr marL="611188" indent="-5334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go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5095715"/>
          </a:xfrm>
          <a:prstGeom prst="rect">
            <a:avLst/>
          </a:prstGeom>
        </p:spPr>
      </p:pic>
      <p:pic>
        <p:nvPicPr>
          <p:cNvPr id="4" name="תמונה 1" descr="99C3E5E4-3E59-4A38-B497-BA44B356CE6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4725144"/>
            <a:ext cx="7696200" cy="990600"/>
          </a:xfrm>
          <a:prstGeom prst="rect">
            <a:avLst/>
          </a:prstGeom>
          <a:solidFill>
            <a:schemeClr val="bg2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6000" b="1" dirty="0" smtClean="0">
                <a:solidFill>
                  <a:srgbClr val="C00000"/>
                </a:solidFill>
                <a:cs typeface="Narkisim" pitchFamily="2" charset="-79"/>
              </a:rPr>
              <a:t>תודה על ההקשבה!</a:t>
            </a:r>
            <a:endParaRPr lang="he-IL" sz="40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0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 descr="99C3E5E4-3E59-4A38-B497-BA44B356CE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-259904" y="116632"/>
            <a:ext cx="9296400" cy="108012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he-IL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יעדי </a:t>
            </a:r>
            <a:r>
              <a:rPr lang="he-IL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הממשלה והסדרות הרשות בתחום האנרגיה </a:t>
            </a:r>
          </a:p>
          <a:p>
            <a:pPr algn="ctr">
              <a:spcBef>
                <a:spcPct val="0"/>
              </a:spcBef>
              <a:defRPr/>
            </a:pPr>
            <a:r>
              <a:rPr lang="he-IL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המתחדשת מ-2009 ועד היום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3306" y="798810"/>
            <a:ext cx="8794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he-IL" sz="2000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sz="2000" dirty="0">
              <a:solidFill>
                <a:prstClr val="black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32656" y="1412776"/>
            <a:ext cx="8763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800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000" u="sng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16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6146" y="1052736"/>
            <a:ext cx="8794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he-IL" sz="2000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sz="2000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496" y="1090638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e-IL" sz="1000" dirty="0"/>
              <a:t>	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800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000" u="sng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1600" dirty="0"/>
          </a:p>
        </p:txBody>
      </p:sp>
      <p:sp>
        <p:nvSpPr>
          <p:cNvPr id="9" name="חץ למעלה-למטה 8"/>
          <p:cNvSpPr/>
          <p:nvPr/>
        </p:nvSpPr>
        <p:spPr>
          <a:xfrm>
            <a:off x="4114800" y="1666702"/>
            <a:ext cx="648072" cy="511256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3635896" y="2276872"/>
            <a:ext cx="1584176" cy="3941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2008-2009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730424" y="1450678"/>
            <a:ext cx="2592288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הסדרות הרשות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5868144" y="1450678"/>
            <a:ext cx="2592288" cy="6101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החלטות הממשלה ומדיניות משרד האנרגיה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9" name="מלבן 48"/>
          <p:cNvSpPr/>
          <p:nvPr/>
        </p:nvSpPr>
        <p:spPr>
          <a:xfrm>
            <a:off x="3635896" y="2924944"/>
            <a:ext cx="1584176" cy="3941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2010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3635896" y="3538910"/>
            <a:ext cx="1584176" cy="3941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2011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1" name="מלבן 50"/>
          <p:cNvSpPr/>
          <p:nvPr/>
        </p:nvSpPr>
        <p:spPr>
          <a:xfrm>
            <a:off x="3635896" y="4221088"/>
            <a:ext cx="1584176" cy="3941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2014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2" name="מלבן 51"/>
          <p:cNvSpPr/>
          <p:nvPr/>
        </p:nvSpPr>
        <p:spPr>
          <a:xfrm>
            <a:off x="3635896" y="4869160"/>
            <a:ext cx="1584176" cy="3941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2016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3" name="מלבן 52"/>
          <p:cNvSpPr/>
          <p:nvPr/>
        </p:nvSpPr>
        <p:spPr>
          <a:xfrm>
            <a:off x="3635896" y="5517232"/>
            <a:ext cx="1584176" cy="3941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2017-2018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5508104" y="2204864"/>
            <a:ext cx="33478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rgbClr val="C00000"/>
                </a:solidFill>
              </a:rPr>
              <a:t>החלטת ממשלה 4450: קביעת יעד 10%</a:t>
            </a:r>
            <a:endParaRPr lang="he-IL" sz="1600" dirty="0">
              <a:solidFill>
                <a:srgbClr val="C00000"/>
              </a:solidFill>
            </a:endParaRPr>
          </a:p>
        </p:txBody>
      </p:sp>
      <p:sp>
        <p:nvSpPr>
          <p:cNvPr id="55" name="מלבן 54"/>
          <p:cNvSpPr/>
          <p:nvPr/>
        </p:nvSpPr>
        <p:spPr>
          <a:xfrm>
            <a:off x="5508104" y="2852936"/>
            <a:ext cx="33478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rgbClr val="C00000"/>
                </a:solidFill>
              </a:rPr>
              <a:t>פרסום מדיניות משרד האנרגיה (טכנולוגיות, כמויות, מכסות)</a:t>
            </a:r>
            <a:endParaRPr lang="he-IL" sz="1600" dirty="0">
              <a:solidFill>
                <a:srgbClr val="C00000"/>
              </a:solidFill>
            </a:endParaRPr>
          </a:p>
        </p:txBody>
      </p:sp>
      <p:sp>
        <p:nvSpPr>
          <p:cNvPr id="56" name="מלבן 55"/>
          <p:cNvSpPr/>
          <p:nvPr/>
        </p:nvSpPr>
        <p:spPr>
          <a:xfrm>
            <a:off x="5508104" y="3501008"/>
            <a:ext cx="33478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rgbClr val="C00000"/>
                </a:solidFill>
              </a:rPr>
              <a:t>החלטת ממשלה 3484: אשרור היעד, וקביעת הטכנולוגיות והמכסות</a:t>
            </a:r>
            <a:endParaRPr lang="he-IL" sz="1600" dirty="0">
              <a:solidFill>
                <a:srgbClr val="C00000"/>
              </a:solidFill>
            </a:endParaRPr>
          </a:p>
        </p:txBody>
      </p:sp>
      <p:sp>
        <p:nvSpPr>
          <p:cNvPr id="57" name="מלבן 56"/>
          <p:cNvSpPr/>
          <p:nvPr/>
        </p:nvSpPr>
        <p:spPr>
          <a:xfrm>
            <a:off x="5437112" y="4149080"/>
            <a:ext cx="35993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rgbClr val="C00000"/>
                </a:solidFill>
              </a:rPr>
              <a:t>החלטת ממשלה 2117: אשרור היעד, הסטת מכסות מרוח </a:t>
            </a:r>
            <a:r>
              <a:rPr lang="he-IL" sz="1600" dirty="0" err="1" smtClean="0">
                <a:solidFill>
                  <a:srgbClr val="C00000"/>
                </a:solidFill>
              </a:rPr>
              <a:t>ביוגז</a:t>
            </a:r>
            <a:r>
              <a:rPr lang="he-IL" sz="1600" dirty="0" smtClean="0">
                <a:solidFill>
                  <a:srgbClr val="C00000"/>
                </a:solidFill>
              </a:rPr>
              <a:t> ותרמו-</a:t>
            </a:r>
            <a:r>
              <a:rPr lang="he-IL" sz="1600" dirty="0" err="1" smtClean="0">
                <a:solidFill>
                  <a:srgbClr val="C00000"/>
                </a:solidFill>
              </a:rPr>
              <a:t>סולאר</a:t>
            </a:r>
            <a:r>
              <a:rPr lang="he-IL" sz="1600" dirty="0" smtClean="0">
                <a:solidFill>
                  <a:srgbClr val="C00000"/>
                </a:solidFill>
              </a:rPr>
              <a:t>: ל - </a:t>
            </a:r>
            <a:r>
              <a:rPr lang="en-US" sz="1600" dirty="0" smtClean="0">
                <a:solidFill>
                  <a:srgbClr val="C00000"/>
                </a:solidFill>
              </a:rPr>
              <a:t>PV</a:t>
            </a:r>
            <a:endParaRPr lang="he-IL" sz="1600" dirty="0">
              <a:solidFill>
                <a:srgbClr val="C00000"/>
              </a:solidFill>
            </a:endParaRPr>
          </a:p>
        </p:txBody>
      </p:sp>
      <p:sp>
        <p:nvSpPr>
          <p:cNvPr id="58" name="מלבן 57"/>
          <p:cNvSpPr/>
          <p:nvPr/>
        </p:nvSpPr>
        <p:spPr>
          <a:xfrm>
            <a:off x="5544616" y="4797152"/>
            <a:ext cx="33478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rgbClr val="C00000"/>
                </a:solidFill>
              </a:rPr>
              <a:t>וועידת פאריס: יעד 17% עד 2030</a:t>
            </a:r>
            <a:endParaRPr lang="he-IL" sz="1600" dirty="0">
              <a:solidFill>
                <a:srgbClr val="C00000"/>
              </a:solidFill>
            </a:endParaRPr>
          </a:p>
        </p:txBody>
      </p:sp>
      <p:sp>
        <p:nvSpPr>
          <p:cNvPr id="59" name="מלבן 58"/>
          <p:cNvSpPr/>
          <p:nvPr/>
        </p:nvSpPr>
        <p:spPr>
          <a:xfrm>
            <a:off x="5544616" y="5445224"/>
            <a:ext cx="33478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rgbClr val="C00000"/>
                </a:solidFill>
              </a:rPr>
              <a:t>מדיניות שר האנרגיה: תוספת 1,600 </a:t>
            </a:r>
            <a:r>
              <a:rPr lang="en-US" sz="1600" dirty="0" smtClean="0">
                <a:solidFill>
                  <a:srgbClr val="C00000"/>
                </a:solidFill>
              </a:rPr>
              <a:t>MW</a:t>
            </a:r>
            <a:r>
              <a:rPr lang="he-IL" sz="1600" dirty="0" smtClean="0">
                <a:solidFill>
                  <a:srgbClr val="C00000"/>
                </a:solidFill>
              </a:rPr>
              <a:t> סולארי לצורך עמידה ביעד</a:t>
            </a:r>
            <a:endParaRPr lang="he-IL" sz="1600" dirty="0">
              <a:solidFill>
                <a:srgbClr val="C00000"/>
              </a:solidFill>
            </a:endParaRPr>
          </a:p>
        </p:txBody>
      </p:sp>
      <p:sp>
        <p:nvSpPr>
          <p:cNvPr id="60" name="מלבן 59"/>
          <p:cNvSpPr/>
          <p:nvPr/>
        </p:nvSpPr>
        <p:spPr>
          <a:xfrm>
            <a:off x="144016" y="2204864"/>
            <a:ext cx="33478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rgbClr val="7030A0"/>
                </a:solidFill>
              </a:rPr>
              <a:t>הסדרות ראשונות לגגות סולאריים קטנים</a:t>
            </a:r>
            <a:endParaRPr lang="he-IL" sz="1600" dirty="0">
              <a:solidFill>
                <a:srgbClr val="7030A0"/>
              </a:solidFill>
            </a:endParaRPr>
          </a:p>
        </p:txBody>
      </p:sp>
      <p:sp>
        <p:nvSpPr>
          <p:cNvPr id="61" name="מלבן 60"/>
          <p:cNvSpPr/>
          <p:nvPr/>
        </p:nvSpPr>
        <p:spPr>
          <a:xfrm>
            <a:off x="144016" y="2852936"/>
            <a:ext cx="334786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rgbClr val="7030A0"/>
                </a:solidFill>
              </a:rPr>
              <a:t>פרסום הסדרות למתקני </a:t>
            </a:r>
            <a:r>
              <a:rPr lang="en-US" sz="1600" dirty="0" smtClean="0">
                <a:solidFill>
                  <a:srgbClr val="7030A0"/>
                </a:solidFill>
              </a:rPr>
              <a:t>PV</a:t>
            </a:r>
            <a:r>
              <a:rPr lang="he-IL" sz="1600" dirty="0" smtClean="0">
                <a:solidFill>
                  <a:srgbClr val="7030A0"/>
                </a:solidFill>
              </a:rPr>
              <a:t> בינוניים וגדולים, תרמו </a:t>
            </a:r>
            <a:r>
              <a:rPr lang="he-IL" sz="1600" dirty="0" err="1" smtClean="0">
                <a:solidFill>
                  <a:srgbClr val="7030A0"/>
                </a:solidFill>
              </a:rPr>
              <a:t>סולאר</a:t>
            </a:r>
            <a:r>
              <a:rPr lang="he-IL" sz="1600" dirty="0" smtClean="0">
                <a:solidFill>
                  <a:srgbClr val="7030A0"/>
                </a:solidFill>
              </a:rPr>
              <a:t> חוות רוח, </a:t>
            </a:r>
            <a:r>
              <a:rPr lang="he-IL" sz="1600" dirty="0" err="1" smtClean="0">
                <a:solidFill>
                  <a:srgbClr val="7030A0"/>
                </a:solidFill>
              </a:rPr>
              <a:t>ביוגז</a:t>
            </a:r>
            <a:r>
              <a:rPr lang="he-IL" sz="1600" dirty="0" smtClean="0">
                <a:solidFill>
                  <a:srgbClr val="7030A0"/>
                </a:solidFill>
              </a:rPr>
              <a:t>, ביומאסה, מתקני חלוץ...</a:t>
            </a:r>
          </a:p>
          <a:p>
            <a:pPr algn="ctr"/>
            <a:r>
              <a:rPr lang="he-IL" sz="1600" u="sng" dirty="0" smtClean="0">
                <a:solidFill>
                  <a:srgbClr val="7030A0"/>
                </a:solidFill>
              </a:rPr>
              <a:t>החל מסוף 2011:</a:t>
            </a:r>
            <a:r>
              <a:rPr lang="he-IL" sz="1600" dirty="0" smtClean="0">
                <a:solidFill>
                  <a:srgbClr val="7030A0"/>
                </a:solidFill>
              </a:rPr>
              <a:t> הפחתות תעריפים והסטת מכסות בין טכנולוגיות - </a:t>
            </a:r>
            <a:r>
              <a:rPr lang="he-IL" sz="1600" b="1" dirty="0" smtClean="0">
                <a:solidFill>
                  <a:srgbClr val="7030A0"/>
                </a:solidFill>
              </a:rPr>
              <a:t>חסכון של מיליארדי שקלים לציבור הצרכנים</a:t>
            </a:r>
            <a:endParaRPr lang="he-IL" sz="1600" b="1" dirty="0">
              <a:solidFill>
                <a:srgbClr val="7030A0"/>
              </a:solidFill>
            </a:endParaRPr>
          </a:p>
        </p:txBody>
      </p:sp>
      <p:sp>
        <p:nvSpPr>
          <p:cNvPr id="64" name="מלבן 63"/>
          <p:cNvSpPr/>
          <p:nvPr/>
        </p:nvSpPr>
        <p:spPr>
          <a:xfrm>
            <a:off x="144016" y="4725144"/>
            <a:ext cx="334786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Tx/>
              <a:buChar char="-"/>
            </a:pPr>
            <a:r>
              <a:rPr lang="he-IL" sz="1600" dirty="0" smtClean="0">
                <a:solidFill>
                  <a:srgbClr val="7030A0"/>
                </a:solidFill>
              </a:rPr>
              <a:t>פרסום שורת מכרזים סולאריים קרקעיים</a:t>
            </a:r>
          </a:p>
          <a:p>
            <a:pPr algn="ctr">
              <a:buFontTx/>
              <a:buChar char="-"/>
            </a:pPr>
            <a:r>
              <a:rPr lang="he-IL" sz="1600" dirty="0" smtClean="0">
                <a:solidFill>
                  <a:srgbClr val="7030A0"/>
                </a:solidFill>
              </a:rPr>
              <a:t> פרסום הסדרות לגגות סולאריים</a:t>
            </a:r>
          </a:p>
          <a:p>
            <a:pPr algn="ctr">
              <a:buFontTx/>
              <a:buChar char="-"/>
            </a:pPr>
            <a:r>
              <a:rPr lang="he-IL" sz="1600" dirty="0" smtClean="0">
                <a:solidFill>
                  <a:srgbClr val="7030A0"/>
                </a:solidFill>
              </a:rPr>
              <a:t> הסרת חסמים לחוות רוח וגגות סולאריים... </a:t>
            </a:r>
          </a:p>
          <a:p>
            <a:pPr algn="ctr"/>
            <a:r>
              <a:rPr lang="he-IL" sz="1600" b="1" dirty="0" smtClean="0">
                <a:solidFill>
                  <a:srgbClr val="7030A0"/>
                </a:solidFill>
              </a:rPr>
              <a:t>כ-1000 </a:t>
            </a:r>
            <a:r>
              <a:rPr lang="en-US" sz="1600" b="1" dirty="0" smtClean="0">
                <a:solidFill>
                  <a:srgbClr val="7030A0"/>
                </a:solidFill>
              </a:rPr>
              <a:t>MW</a:t>
            </a:r>
            <a:r>
              <a:rPr lang="he-IL" sz="1600" b="1" dirty="0" smtClean="0">
                <a:solidFill>
                  <a:srgbClr val="7030A0"/>
                </a:solidFill>
              </a:rPr>
              <a:t> מחוברים לרשת ועוד כ-1,000 </a:t>
            </a:r>
            <a:r>
              <a:rPr lang="en-US" sz="1600" b="1" dirty="0" smtClean="0">
                <a:solidFill>
                  <a:srgbClr val="7030A0"/>
                </a:solidFill>
              </a:rPr>
              <a:t>MW</a:t>
            </a:r>
            <a:r>
              <a:rPr lang="he-IL" sz="1600" b="1" dirty="0" smtClean="0">
                <a:solidFill>
                  <a:srgbClr val="7030A0"/>
                </a:solidFill>
              </a:rPr>
              <a:t> בשלבי פיתוח והקמה</a:t>
            </a:r>
            <a:endParaRPr lang="he-IL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0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 descr="99C3E5E4-3E59-4A38-B497-BA44B356CE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-324544" y="116632"/>
            <a:ext cx="9296400" cy="158417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he-I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מתוך כלל המכסות שקבעה הממשלה: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 </a:t>
            </a:r>
            <a:r>
              <a:rPr lang="he-I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הסולארי מומש, הלא-סולארי מתעכב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3306" y="798810"/>
            <a:ext cx="8794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he-IL" sz="2000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sz="2000" dirty="0">
              <a:solidFill>
                <a:prstClr val="black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32656" y="1424136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200" dirty="0" smtClean="0">
                <a:solidFill>
                  <a:srgbClr val="C00000"/>
                </a:solidFill>
              </a:rPr>
              <a:t>מכסות שקבעה הממשלה – וקצב מימושן: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e-IL" sz="1000" dirty="0"/>
              <a:t>	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800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000" u="sng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1600" dirty="0"/>
          </a:p>
        </p:txBody>
      </p:sp>
      <p:sp>
        <p:nvSpPr>
          <p:cNvPr id="22" name="מלבן 21"/>
          <p:cNvSpPr/>
          <p:nvPr/>
        </p:nvSpPr>
        <p:spPr>
          <a:xfrm>
            <a:off x="107504" y="5661248"/>
            <a:ext cx="8892480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אי מימוש הרכיב ה"לא-סולארי" של התוכנית:</a:t>
            </a:r>
            <a:r>
              <a:rPr lang="en-US" sz="2400" b="1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הוא המקור העיקרי לפער הקיים מול יעדי הממשלה</a:t>
            </a:r>
            <a:endParaRPr lang="he-IL" sz="2400" b="1" dirty="0">
              <a:solidFill>
                <a:prstClr val="black"/>
              </a:solidFill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8" name="טבלה 7"/>
          <p:cNvGraphicFramePr>
            <a:graphicFrameLocks noGrp="1"/>
          </p:cNvGraphicFramePr>
          <p:nvPr/>
        </p:nvGraphicFramePr>
        <p:xfrm>
          <a:off x="251520" y="2132856"/>
          <a:ext cx="6118542" cy="3337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70542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טכנולוגיה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מכסה (</a:t>
                      </a:r>
                      <a:r>
                        <a:rPr lang="en-US" dirty="0" smtClean="0"/>
                        <a:t>MW</a:t>
                      </a:r>
                      <a:r>
                        <a:rPr lang="he-IL" dirty="0" smtClean="0"/>
                        <a:t>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מימוש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PV</a:t>
                      </a:r>
                      <a:r>
                        <a:rPr lang="he-IL" dirty="0" smtClean="0"/>
                        <a:t> גגות קטנים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310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PV</a:t>
                      </a:r>
                      <a:r>
                        <a:rPr lang="he-IL" dirty="0" smtClean="0"/>
                        <a:t> בינוני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300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PV</a:t>
                      </a:r>
                      <a:r>
                        <a:rPr lang="he-IL" dirty="0" smtClean="0"/>
                        <a:t> גדול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380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380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מכרז אשלים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270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270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תוספת למכסה סולארית (2014)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310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מכרזי קרקע סולאריים (</a:t>
                      </a:r>
                      <a:r>
                        <a:rPr lang="he-IL" dirty="0" err="1" smtClean="0"/>
                        <a:t>רמ"י</a:t>
                      </a:r>
                      <a:r>
                        <a:rPr lang="he-IL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76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רוח גדול וקטן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740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21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err="1" smtClean="0"/>
                        <a:t>ביוגז</a:t>
                      </a:r>
                      <a:r>
                        <a:rPr lang="he-IL" dirty="0" smtClean="0"/>
                        <a:t> ביומאסה ואחר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150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30~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מלבן 8"/>
          <p:cNvSpPr/>
          <p:nvPr/>
        </p:nvSpPr>
        <p:spPr>
          <a:xfrm>
            <a:off x="251520" y="2492896"/>
            <a:ext cx="6120680" cy="2232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251520" y="4725144"/>
            <a:ext cx="6120680" cy="720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הסבר ענן 10"/>
          <p:cNvSpPr/>
          <p:nvPr/>
        </p:nvSpPr>
        <p:spPr>
          <a:xfrm>
            <a:off x="6660232" y="2924944"/>
            <a:ext cx="2448272" cy="1944216"/>
          </a:xfrm>
          <a:prstGeom prst="cloudCallout">
            <a:avLst>
              <a:gd name="adj1" fmla="val -53922"/>
              <a:gd name="adj2" fmla="val 60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בעקבות פער זה:</a:t>
            </a:r>
            <a:r>
              <a:rPr lang="en-US" sz="1600" dirty="0" smtClean="0"/>
              <a:t> </a:t>
            </a:r>
            <a:r>
              <a:rPr lang="he-IL" sz="1600" dirty="0" smtClean="0"/>
              <a:t>החלטת שר האנרגיה על תוספת של 1,600 </a:t>
            </a:r>
            <a:r>
              <a:rPr lang="en-US" sz="1600" dirty="0" smtClean="0"/>
              <a:t>MW</a:t>
            </a:r>
            <a:r>
              <a:rPr lang="he-IL" sz="1600" dirty="0" smtClean="0"/>
              <a:t> סולארי</a:t>
            </a:r>
            <a:endParaRPr lang="he-IL" sz="1600" dirty="0"/>
          </a:p>
        </p:txBody>
      </p:sp>
    </p:spTree>
    <p:extLst>
      <p:ext uri="{BB962C8B-B14F-4D97-AF65-F5344CB8AC3E}">
        <p14:creationId xmlns="" xmlns:p14="http://schemas.microsoft.com/office/powerpoint/2010/main" val="18210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כותרת 39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63" cy="1152128"/>
          </a:xfrm>
        </p:spPr>
        <p:txBody>
          <a:bodyPr>
            <a:normAutofit fontScale="90000"/>
          </a:bodyPr>
          <a:lstStyle/>
          <a:p>
            <a:r>
              <a:rPr lang="he-IL" sz="3600" b="1" dirty="0" smtClean="0"/>
              <a:t>יעד הממשלה: 10% מייצור החשמל מאנרגיות מתחדשות עד 2020</a:t>
            </a:r>
            <a:endParaRPr lang="he-IL" sz="3600" b="1" dirty="0"/>
          </a:p>
        </p:txBody>
      </p:sp>
      <p:sp>
        <p:nvSpPr>
          <p:cNvPr id="46" name="מלבן 45"/>
          <p:cNvSpPr/>
          <p:nvPr/>
        </p:nvSpPr>
        <p:spPr>
          <a:xfrm>
            <a:off x="107504" y="5373216"/>
            <a:ext cx="8892480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הספק כולל של 3.6 </a:t>
            </a:r>
            <a:r>
              <a:rPr lang="en-US" sz="24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GW</a:t>
            </a:r>
            <a:r>
              <a:rPr lang="he-IL" sz="24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נדרש על מנת לעמוד ביעדים ל-2020 - בהשוואה לכ - 1 </a:t>
            </a:r>
            <a:r>
              <a:rPr lang="en-US" sz="24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GW</a:t>
            </a:r>
            <a:r>
              <a:rPr lang="he-IL" sz="24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המותקן נכון להיום</a:t>
            </a:r>
            <a:endParaRPr lang="he-IL" sz="2400" dirty="0">
              <a:solidFill>
                <a:prstClr val="black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8836496" cy="355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570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ADAB2-8116-4235-86D9-97E628642628}" type="slidenum">
              <a:rPr lang="he-IL" smtClean="0"/>
              <a:pPr>
                <a:defRPr/>
              </a:pPr>
              <a:t>5</a:t>
            </a:fld>
            <a:endParaRPr lang="he-IL"/>
          </a:p>
        </p:txBody>
      </p:sp>
      <p:pic>
        <p:nvPicPr>
          <p:cNvPr id="5" name="Picture 2" descr="C:\Users\amit.EDISONPUA\AppData\Local\Microsoft\Windows\Temporary Internet Files\Content.Outlook\QCBVJZB2\לוגו הרשות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237288"/>
            <a:ext cx="12541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מלבן 12"/>
          <p:cNvSpPr/>
          <p:nvPr/>
        </p:nvSpPr>
        <p:spPr>
          <a:xfrm>
            <a:off x="539552" y="5877272"/>
            <a:ext cx="8136904" cy="8367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תעריפי האנרגיות המתחדשות במגמת ירידה חדה</a:t>
            </a:r>
          </a:p>
          <a:p>
            <a:pPr algn="ctr"/>
            <a:r>
              <a:rPr lang="he-IL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הפחתות תעריפים והסטת מכסות שביצעה הרשות חסכו לציבור כ-15 מיליארד ש"ח</a:t>
            </a:r>
            <a:endParaRPr lang="he-IL" sz="20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6340"/>
            <a:ext cx="8395307" cy="526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מחבר ישר 21"/>
          <p:cNvCxnSpPr/>
          <p:nvPr/>
        </p:nvCxnSpPr>
        <p:spPr>
          <a:xfrm>
            <a:off x="1331640" y="4509120"/>
            <a:ext cx="73448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8100392" y="3645024"/>
            <a:ext cx="864096" cy="360040"/>
          </a:xfrm>
          <a:prstGeom prst="roundRect">
            <a:avLst/>
          </a:prstGeom>
          <a:solidFill>
            <a:srgbClr val="2DA2BF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dirty="0" smtClean="0">
                <a:solidFill>
                  <a:sysClr val="windowText" lastClr="000000"/>
                </a:solidFill>
              </a:rPr>
              <a:t>תחזית</a:t>
            </a:r>
            <a:endParaRPr lang="he-IL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25" name="מחבר חץ ישר 24"/>
          <p:cNvCxnSpPr/>
          <p:nvPr/>
        </p:nvCxnSpPr>
        <p:spPr>
          <a:xfrm flipH="1">
            <a:off x="8100392" y="4077072"/>
            <a:ext cx="360040" cy="50405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>
            <a:off x="107504" y="4365104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עלות ייצור </a:t>
            </a:r>
            <a:r>
              <a:rPr lang="he-IL" sz="1600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חח"י</a:t>
            </a:r>
            <a:endParaRPr lang="he-IL" sz="1600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 descr="99C3E5E4-3E59-4A38-B497-BA44B356CE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-252536" y="116632"/>
            <a:ext cx="9296400" cy="72008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he-I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חוות רוח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3306" y="798810"/>
            <a:ext cx="8794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he-IL" sz="2000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sz="2000" dirty="0">
              <a:solidFill>
                <a:prstClr val="black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32656" y="936104"/>
            <a:ext cx="8763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000" dirty="0" smtClean="0">
                <a:solidFill>
                  <a:srgbClr val="C00000"/>
                </a:solidFill>
              </a:rPr>
              <a:t>כמה מותקן? 27 </a:t>
            </a:r>
            <a:r>
              <a:rPr lang="en-US" sz="3000" dirty="0" smtClean="0">
                <a:solidFill>
                  <a:srgbClr val="C00000"/>
                </a:solidFill>
              </a:rPr>
              <a:t>MW</a:t>
            </a:r>
            <a:endParaRPr lang="he-IL" sz="3000" dirty="0" smtClean="0">
              <a:solidFill>
                <a:srgbClr val="C00000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000" dirty="0" err="1" smtClean="0"/>
              <a:t>סירין</a:t>
            </a:r>
            <a:r>
              <a:rPr lang="he-IL" sz="2000" dirty="0" smtClean="0"/>
              <a:t>-גלבוע (21</a:t>
            </a:r>
            <a:r>
              <a:rPr lang="en-US" sz="2000" dirty="0" smtClean="0"/>
              <a:t>MW </a:t>
            </a:r>
            <a:r>
              <a:rPr lang="he-IL" sz="2000" dirty="0" smtClean="0"/>
              <a:t>) ותל </a:t>
            </a:r>
            <a:r>
              <a:rPr lang="he-IL" sz="2000" dirty="0" err="1" smtClean="0"/>
              <a:t>עסניה</a:t>
            </a:r>
            <a:r>
              <a:rPr lang="he-IL" sz="2000" dirty="0" smtClean="0"/>
              <a:t> (6 </a:t>
            </a:r>
            <a:r>
              <a:rPr lang="en-US" sz="2000" dirty="0" smtClean="0"/>
              <a:t>MW</a:t>
            </a:r>
            <a:r>
              <a:rPr lang="he-IL" sz="2000" dirty="0" smtClean="0"/>
              <a:t>)</a:t>
            </a:r>
            <a:endParaRPr lang="he-IL" sz="2000" b="1" dirty="0" smtClean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000" dirty="0" err="1" smtClean="0">
                <a:solidFill>
                  <a:srgbClr val="C00000"/>
                </a:solidFill>
              </a:rPr>
              <a:t>פרוייקטים</a:t>
            </a:r>
            <a:r>
              <a:rPr lang="he-IL" sz="3000" dirty="0" smtClean="0">
                <a:solidFill>
                  <a:srgbClr val="C00000"/>
                </a:solidFill>
              </a:rPr>
              <a:t> מקודמים/בתהליך – כ-1,000 </a:t>
            </a:r>
            <a:r>
              <a:rPr lang="en-US" sz="3000" dirty="0" smtClean="0">
                <a:solidFill>
                  <a:srgbClr val="C00000"/>
                </a:solidFill>
              </a:rPr>
              <a:t>MW</a:t>
            </a:r>
            <a:endParaRPr lang="he-IL" sz="3000" dirty="0" smtClean="0">
              <a:solidFill>
                <a:srgbClr val="C00000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000" dirty="0" smtClean="0"/>
              <a:t>כ – 580 </a:t>
            </a:r>
            <a:r>
              <a:rPr lang="en-US" sz="2000" dirty="0" smtClean="0"/>
              <a:t>MW</a:t>
            </a:r>
            <a:r>
              <a:rPr lang="he-IL" sz="2000" dirty="0" smtClean="0"/>
              <a:t> בגולן, 380 </a:t>
            </a:r>
            <a:r>
              <a:rPr lang="en-US" sz="2000" dirty="0" smtClean="0"/>
              <a:t>MW</a:t>
            </a:r>
            <a:r>
              <a:rPr lang="he-IL" sz="2000" dirty="0" smtClean="0"/>
              <a:t> בגליל, 40 </a:t>
            </a:r>
            <a:r>
              <a:rPr lang="en-US" sz="2000" dirty="0" smtClean="0"/>
              <a:t>MW</a:t>
            </a:r>
            <a:r>
              <a:rPr lang="he-IL" sz="2000" dirty="0" smtClean="0"/>
              <a:t> בדרום</a:t>
            </a:r>
            <a:endParaRPr lang="he-IL" sz="2000" b="1" dirty="0" smtClean="0">
              <a:solidFill>
                <a:srgbClr val="C00000"/>
              </a:solidFill>
            </a:endParaRP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000" dirty="0" smtClean="0">
                <a:solidFill>
                  <a:srgbClr val="C00000"/>
                </a:solidFill>
              </a:rPr>
              <a:t>מכסה שנותרה - 709 </a:t>
            </a:r>
            <a:r>
              <a:rPr lang="en-US" sz="3000" dirty="0" smtClean="0">
                <a:solidFill>
                  <a:srgbClr val="C00000"/>
                </a:solidFill>
              </a:rPr>
              <a:t>MW</a:t>
            </a:r>
            <a:endParaRPr lang="he-IL" sz="3000" dirty="0" smtClean="0">
              <a:solidFill>
                <a:srgbClr val="C00000"/>
              </a:solidFill>
            </a:endParaRP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000" dirty="0" smtClean="0">
                <a:solidFill>
                  <a:srgbClr val="C00000"/>
                </a:solidFill>
              </a:rPr>
              <a:t>חסמים עיקריים: </a:t>
            </a:r>
            <a:endParaRPr lang="he-IL" sz="3000" dirty="0" smtClean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000" dirty="0" smtClean="0"/>
              <a:t>התנגדויות תושבים – פגיעה נופית, קרבה </a:t>
            </a:r>
            <a:r>
              <a:rPr lang="he-IL" sz="2000" dirty="0" smtClean="0"/>
              <a:t>לישובים</a:t>
            </a:r>
            <a:endParaRPr lang="he-IL" sz="2000" dirty="0" smtClean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000" dirty="0" smtClean="0"/>
              <a:t>התנגדויות גורמים ירוקים (</a:t>
            </a:r>
            <a:r>
              <a:rPr lang="he-IL" sz="2000" dirty="0" err="1" smtClean="0"/>
              <a:t>רט"ג</a:t>
            </a:r>
            <a:r>
              <a:rPr lang="he-IL" sz="2000" dirty="0" smtClean="0"/>
              <a:t>, החברה להגנת הטבע ואחרים) – פגיעה </a:t>
            </a:r>
            <a:r>
              <a:rPr lang="he-IL" sz="2000" dirty="0" smtClean="0"/>
              <a:t>בציפורים: </a:t>
            </a:r>
            <a:r>
              <a:rPr lang="he-IL" sz="2000" b="1" dirty="0" smtClean="0"/>
              <a:t>ידרשו התאמות תפעוליות לפעילותן של חלק מהחוות</a:t>
            </a:r>
            <a:endParaRPr lang="he-IL" sz="2000" dirty="0" smtClean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000" dirty="0" smtClean="0"/>
              <a:t>התנגדות משרד </a:t>
            </a:r>
            <a:r>
              <a:rPr lang="he-IL" sz="2000" dirty="0" err="1" smtClean="0"/>
              <a:t>הבטחון</a:t>
            </a:r>
            <a:r>
              <a:rPr lang="he-IL" sz="2000" dirty="0" smtClean="0"/>
              <a:t>: </a:t>
            </a:r>
            <a:r>
              <a:rPr lang="he-IL" sz="2000" b="1" dirty="0" err="1" smtClean="0"/>
              <a:t>יפתר</a:t>
            </a:r>
            <a:r>
              <a:rPr lang="he-IL" sz="2000" b="1" dirty="0" smtClean="0"/>
              <a:t> באמצעות הפתרון הטכנולוגי – עלות משמעותית </a:t>
            </a:r>
            <a:endParaRPr lang="he-IL" sz="2000" b="1" dirty="0" smtClean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000" b="1" dirty="0" smtClean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e-IL" sz="1000" dirty="0"/>
              <a:t>	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800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000" u="sng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1600" dirty="0"/>
          </a:p>
        </p:txBody>
      </p:sp>
      <p:sp>
        <p:nvSpPr>
          <p:cNvPr id="22" name="מלבן 21"/>
          <p:cNvSpPr/>
          <p:nvPr/>
        </p:nvSpPr>
        <p:spPr>
          <a:xfrm>
            <a:off x="323528" y="5733256"/>
            <a:ext cx="8244408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אי מימוש מכסת הרוח מובילה לעלויות עודפות לצרכני החשמל – באמצעות השקעות עודפות בגיבוי, אגירה, וגגות </a:t>
            </a:r>
            <a:r>
              <a:rPr lang="he-IL" sz="2400" b="1" dirty="0" err="1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סולארים</a:t>
            </a:r>
            <a:r>
              <a:rPr lang="he-IL" sz="2400" b="1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קטנים ויקרים</a:t>
            </a:r>
            <a:endParaRPr lang="he-IL" sz="2400" b="1" dirty="0">
              <a:solidFill>
                <a:prstClr val="black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0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 descr="99C3E5E4-3E59-4A38-B497-BA44B356CE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-252536" y="44624"/>
            <a:ext cx="9296400" cy="72008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he-IL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ביוגז</a:t>
            </a:r>
            <a:r>
              <a:rPr lang="he-I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 וביומאסה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3306" y="798810"/>
            <a:ext cx="8794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he-IL" sz="2000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sz="2000" dirty="0">
              <a:solidFill>
                <a:prstClr val="black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32656" y="764704"/>
            <a:ext cx="8763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000" dirty="0" smtClean="0">
                <a:solidFill>
                  <a:srgbClr val="C00000"/>
                </a:solidFill>
              </a:rPr>
              <a:t>כמה מותקן? </a:t>
            </a:r>
            <a:r>
              <a:rPr lang="he-IL" sz="3000" dirty="0" smtClean="0">
                <a:solidFill>
                  <a:srgbClr val="C00000"/>
                </a:solidFill>
              </a:rPr>
              <a:t>30 </a:t>
            </a:r>
            <a:r>
              <a:rPr lang="en-US" sz="3000" dirty="0" smtClean="0">
                <a:solidFill>
                  <a:srgbClr val="C00000"/>
                </a:solidFill>
              </a:rPr>
              <a:t>MW</a:t>
            </a:r>
            <a:r>
              <a:rPr lang="he-IL" sz="3000" dirty="0" smtClean="0">
                <a:solidFill>
                  <a:srgbClr val="C00000"/>
                </a:solidFill>
              </a:rPr>
              <a:t>~</a:t>
            </a: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000" dirty="0" smtClean="0"/>
              <a:t>מטמנות – </a:t>
            </a:r>
            <a:r>
              <a:rPr lang="he-IL" sz="2000" dirty="0" smtClean="0"/>
              <a:t>16 </a:t>
            </a:r>
            <a:r>
              <a:rPr lang="en-US" sz="2000" dirty="0" smtClean="0"/>
              <a:t>MW</a:t>
            </a:r>
            <a:r>
              <a:rPr lang="he-IL" sz="2000" dirty="0" smtClean="0"/>
              <a:t>, </a:t>
            </a:r>
            <a:r>
              <a:rPr lang="he-IL" sz="2000" dirty="0" err="1" smtClean="0"/>
              <a:t>ביוגז</a:t>
            </a:r>
            <a:r>
              <a:rPr lang="he-IL" sz="2000" dirty="0" smtClean="0"/>
              <a:t> – </a:t>
            </a:r>
            <a:r>
              <a:rPr lang="he-IL" sz="2000" dirty="0" smtClean="0"/>
              <a:t>14 </a:t>
            </a:r>
            <a:r>
              <a:rPr lang="en-US" sz="2000" dirty="0" smtClean="0"/>
              <a:t>MW</a:t>
            </a:r>
            <a:endParaRPr lang="he-IL" sz="2000" dirty="0" smtClean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000" b="1" dirty="0" smtClean="0"/>
              <a:t>בנוסף מקודמים: מכרז ה – </a:t>
            </a:r>
            <a:r>
              <a:rPr lang="en-US" sz="2000" b="1" dirty="0" smtClean="0"/>
              <a:t>PPP</a:t>
            </a:r>
            <a:r>
              <a:rPr lang="he-IL" sz="2000" b="1" dirty="0" smtClean="0"/>
              <a:t> (8-12 </a:t>
            </a:r>
            <a:r>
              <a:rPr lang="en-US" sz="2000" b="1" dirty="0" smtClean="0"/>
              <a:t>MW</a:t>
            </a:r>
            <a:r>
              <a:rPr lang="he-IL" sz="2000" b="1" dirty="0" smtClean="0"/>
              <a:t>), </a:t>
            </a:r>
            <a:r>
              <a:rPr lang="en-US" sz="2000" b="1" dirty="0" smtClean="0"/>
              <a:t>RDF</a:t>
            </a:r>
            <a:r>
              <a:rPr lang="he-IL" sz="2000" b="1" dirty="0" smtClean="0"/>
              <a:t> וגזם חקלאי </a:t>
            </a:r>
            <a:r>
              <a:rPr lang="he-IL" sz="2000" b="1" dirty="0" err="1" smtClean="0"/>
              <a:t>בתה"כ</a:t>
            </a:r>
            <a:r>
              <a:rPr lang="he-IL" sz="2000" b="1" dirty="0" smtClean="0"/>
              <a:t> </a:t>
            </a:r>
            <a:r>
              <a:rPr lang="he-IL" sz="2000" b="1" dirty="0" err="1" smtClean="0"/>
              <a:t>הפחמיות</a:t>
            </a:r>
            <a:r>
              <a:rPr lang="he-IL" sz="2000" b="1" dirty="0" smtClean="0"/>
              <a:t> (</a:t>
            </a:r>
            <a:r>
              <a:rPr lang="he-IL" sz="2000" b="1" dirty="0" err="1" smtClean="0"/>
              <a:t>חח"י</a:t>
            </a:r>
            <a:r>
              <a:rPr lang="he-IL" sz="2000" b="1" dirty="0" smtClean="0"/>
              <a:t>), ועוד כ-5-10 </a:t>
            </a:r>
            <a:r>
              <a:rPr lang="en-US" sz="2000" b="1" dirty="0" smtClean="0"/>
              <a:t>MW</a:t>
            </a:r>
            <a:r>
              <a:rPr lang="he-IL" sz="2000" b="1" dirty="0" smtClean="0"/>
              <a:t> של </a:t>
            </a:r>
            <a:r>
              <a:rPr lang="he-IL" sz="2000" b="1" dirty="0" err="1" smtClean="0"/>
              <a:t>ביוגז</a:t>
            </a:r>
            <a:r>
              <a:rPr lang="he-IL" sz="2000" b="1" dirty="0" smtClean="0"/>
              <a:t>/מטמנות 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000" dirty="0" smtClean="0">
                <a:solidFill>
                  <a:srgbClr val="C00000"/>
                </a:solidFill>
              </a:rPr>
              <a:t>מכסה שנותרה - כ-130 </a:t>
            </a:r>
            <a:r>
              <a:rPr lang="en-US" sz="3000" dirty="0" smtClean="0">
                <a:solidFill>
                  <a:srgbClr val="C00000"/>
                </a:solidFill>
              </a:rPr>
              <a:t>MW</a:t>
            </a:r>
            <a:endParaRPr lang="he-IL" sz="3000" dirty="0" smtClean="0">
              <a:solidFill>
                <a:srgbClr val="C00000"/>
              </a:solidFill>
            </a:endParaRP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000" dirty="0" smtClean="0">
                <a:solidFill>
                  <a:srgbClr val="C00000"/>
                </a:solidFill>
              </a:rPr>
              <a:t>התעריפים הגבוהים בתחום האנרגיה המתחדשת</a:t>
            </a: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000" dirty="0" smtClean="0"/>
              <a:t>40-60 </a:t>
            </a:r>
            <a:r>
              <a:rPr lang="he-IL" sz="2000" dirty="0" err="1" smtClean="0"/>
              <a:t>אג</a:t>
            </a:r>
            <a:r>
              <a:rPr lang="he-IL" sz="2000" dirty="0" smtClean="0"/>
              <a:t>' ביומאסה </a:t>
            </a:r>
            <a:r>
              <a:rPr lang="he-IL" sz="2000" dirty="0" err="1" smtClean="0"/>
              <a:t>וביוגז</a:t>
            </a:r>
            <a:r>
              <a:rPr lang="he-IL" sz="2000" dirty="0" smtClean="0"/>
              <a:t>, כ-33 </a:t>
            </a:r>
            <a:r>
              <a:rPr lang="he-IL" sz="2000" dirty="0" err="1" smtClean="0"/>
              <a:t>אג</a:t>
            </a:r>
            <a:r>
              <a:rPr lang="he-IL" sz="2000" dirty="0" smtClean="0"/>
              <a:t>' למטמנות – עד פי-3 יקר מאנרגיה סולארית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000" dirty="0" smtClean="0">
                <a:solidFill>
                  <a:srgbClr val="C00000"/>
                </a:solidFill>
              </a:rPr>
              <a:t>חסמים עיקריים: </a:t>
            </a:r>
            <a:endParaRPr lang="he-IL" sz="3000" dirty="0" smtClean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dirty="0" smtClean="0"/>
              <a:t>NIMBY</a:t>
            </a:r>
            <a:r>
              <a:rPr lang="he-IL" sz="2000" dirty="0" smtClean="0"/>
              <a:t> – התנגדויות בשל זיהום האוויר מהפקת החשמל מהפסולת</a:t>
            </a: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000" dirty="0" smtClean="0"/>
              <a:t>סבסוד הטיפול בפסולת (תקציבי)</a:t>
            </a: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000" dirty="0" smtClean="0"/>
              <a:t>היטל הטמנה נמוך בהשוואה בינ"ל</a:t>
            </a: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000" b="1" dirty="0" smtClean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e-IL" sz="1000" dirty="0"/>
              <a:t>	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800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000" u="sng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1600" dirty="0"/>
          </a:p>
        </p:txBody>
      </p:sp>
      <p:sp>
        <p:nvSpPr>
          <p:cNvPr id="22" name="מלבן 21"/>
          <p:cNvSpPr/>
          <p:nvPr/>
        </p:nvSpPr>
        <p:spPr>
          <a:xfrm>
            <a:off x="432048" y="5877272"/>
            <a:ext cx="824440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החלפת פחם בפסולת </a:t>
            </a:r>
            <a:r>
              <a:rPr lang="he-IL" sz="2400" b="1" dirty="0" err="1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בתה"כ</a:t>
            </a:r>
            <a:r>
              <a:rPr lang="he-IL" sz="2400" b="1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של </a:t>
            </a:r>
            <a:r>
              <a:rPr lang="he-IL" sz="2400" b="1" dirty="0" err="1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חח"י</a:t>
            </a:r>
            <a:r>
              <a:rPr lang="he-IL" sz="2400" b="1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מסתמנת כחלופה כלכלית ויעילה - להקמת ת"כ חדשות נדרש טיפול בחסמים </a:t>
            </a:r>
            <a:endParaRPr lang="he-IL" sz="2400" b="1" dirty="0">
              <a:solidFill>
                <a:prstClr val="black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0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 descr="99C3E5E4-3E59-4A38-B497-BA44B356CE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2006352"/>
            <a:ext cx="7696200" cy="1998712"/>
          </a:xfrm>
          <a:prstGeom prst="rect">
            <a:avLst/>
          </a:prstGeom>
          <a:solidFill>
            <a:schemeClr val="bg2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6000" b="1" dirty="0" smtClean="0">
                <a:solidFill>
                  <a:srgbClr val="C00000"/>
                </a:solidFill>
                <a:cs typeface="Narkisim" pitchFamily="2" charset="-79"/>
              </a:rPr>
              <a:t>מהפכת הרגולציה בתחום האנרגיה המתחדשת</a:t>
            </a:r>
            <a:endParaRPr lang="he-IL" sz="40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0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 descr="99C3E5E4-3E59-4A38-B497-BA44B356CE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165304"/>
            <a:ext cx="1504857" cy="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F7F-543A-434F-B363-D42449F893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-324544" y="188640"/>
            <a:ext cx="9296400" cy="129614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he-I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/>
              </a:rPr>
              <a:t>שיטת הרגולציה הישנה: חלוקת מכסות, ו-"כל הקודם זוכה"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3306" y="798810"/>
            <a:ext cx="8794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he-IL" sz="2000" dirty="0">
              <a:solidFill>
                <a:prstClr val="black"/>
              </a:solidFill>
            </a:endParaRP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he-IL" sz="2000" dirty="0">
              <a:solidFill>
                <a:prstClr val="black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32656" y="1568152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200" dirty="0" smtClean="0">
                <a:solidFill>
                  <a:srgbClr val="C00000"/>
                </a:solidFill>
              </a:rPr>
              <a:t>"מכסות" למתקנים סולאריים - שקבעה הממשלה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200" dirty="0" smtClean="0">
                <a:solidFill>
                  <a:srgbClr val="C00000"/>
                </a:solidFill>
              </a:rPr>
              <a:t>מחיר האנרגיה הסולארית המשולם </a:t>
            </a:r>
            <a:r>
              <a:rPr lang="he-IL" sz="3200" dirty="0" err="1" smtClean="0">
                <a:solidFill>
                  <a:srgbClr val="C00000"/>
                </a:solidFill>
              </a:rPr>
              <a:t>לפרוייקטים</a:t>
            </a:r>
            <a:r>
              <a:rPr lang="he-IL" sz="3200" dirty="0" smtClean="0">
                <a:solidFill>
                  <a:srgbClr val="C00000"/>
                </a:solidFill>
              </a:rPr>
              <a:t> – מפוקח (נקבע על ידי הרגולטור)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3200" dirty="0" smtClean="0">
                <a:solidFill>
                  <a:srgbClr val="C00000"/>
                </a:solidFill>
              </a:rPr>
              <a:t>חלוקת המכסות: "כל הקודם זוכה"</a:t>
            </a: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800" dirty="0" smtClean="0"/>
              <a:t>קבלת כל האישורים </a:t>
            </a:r>
            <a:r>
              <a:rPr lang="he-IL" sz="2800" dirty="0" err="1" smtClean="0"/>
              <a:t>הסטטוטורים</a:t>
            </a:r>
            <a:endParaRPr lang="he-IL" sz="2800" dirty="0" smtClean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800" dirty="0" smtClean="0"/>
              <a:t>עמידה באבני דרך</a:t>
            </a: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800" b="1" dirty="0" smtClean="0"/>
              <a:t>סגירה פיננסית – קבלת מימון </a:t>
            </a:r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2800" b="1" dirty="0" smtClean="0"/>
              <a:t>הקמה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e-IL" sz="1000" dirty="0"/>
              <a:t>	</a:t>
            </a:r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e-IL" sz="2400" dirty="0"/>
          </a:p>
          <a:p>
            <a:pPr marL="611188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800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2000" u="sng" dirty="0"/>
          </a:p>
          <a:p>
            <a:pPr marL="1068388" lvl="1" indent="-5334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he-IL" sz="1600" dirty="0"/>
          </a:p>
        </p:txBody>
      </p:sp>
      <p:pic>
        <p:nvPicPr>
          <p:cNvPr id="8" name="תמונה 7" descr="supervision-7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372305"/>
            <a:ext cx="3024336" cy="21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0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תוכנית האב - סטטוס - אוגוסט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Meoded-Pashut_OE Black"/>
        <a:ea typeface=""/>
        <a:cs typeface="Meoded-Pashut_OE Black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eaLnBrk="1" hangingPunct="1">
          <a:lnSpc>
            <a:spcPct val="100000"/>
          </a:lnSpc>
          <a:spcBef>
            <a:spcPct val="0"/>
          </a:spcBef>
          <a:buClrTx/>
          <a:buFontTx/>
          <a:buNone/>
          <a:defRPr sz="1400" dirty="0">
            <a:solidFill>
              <a:schemeClr val="tx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F688C8C1-53FB-5B4E-9E86-88B29BAC03F8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150C7484-F644-384E-9DF6-C3C9D3CF8D12}"/>
    </a:ext>
  </a:extLst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7B5A0E4D-82B8-954E-9B9F-FFD25E8A4E95}"/>
    </a:ext>
  </a:extLst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683D3B73-50B9-9D4B-BEDF-0A32F78A166E}"/>
    </a:ext>
  </a:extLst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F99DBBC6-6FB4-5949-AC96-4091467BF659}"/>
    </a:ext>
  </a:extLst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BDA43EBD-6EE4-7446-9855-4A3E197376C1}"/>
    </a:ext>
  </a:extLst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2EAC7B27-960B-5144-A9FE-B7BEE0FEF4D3}"/>
    </a:ext>
  </a:extLst>
</a:theme>
</file>

<file path=ppt/theme/theme1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79E80317-DB9D-0245-BA8A-F7FEAAFECABA}"/>
    </a:ext>
  </a:extLst>
</a:theme>
</file>

<file path=ppt/theme/theme1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1C00A572-53FA-A449-AF8A-D96A873CB546}"/>
    </a:ext>
  </a:extLst>
</a:theme>
</file>

<file path=ppt/theme/theme1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FD1D1E87-0EC6-1045-B41B-C5A1A3A87647}"/>
    </a:ext>
  </a:extLst>
</a:theme>
</file>

<file path=ppt/theme/theme1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62516514-D340-C446-A72F-ED122F4BCE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D6AD25AC-CD9C-4F48-8F50-ED6DCA922671}"/>
    </a:ext>
  </a:extLst>
</a:theme>
</file>

<file path=ppt/theme/theme2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80BDFC9F-C15E-DB48-884C-5C3BF3F27C3E}"/>
    </a:ext>
  </a:extLst>
</a:theme>
</file>

<file path=ppt/theme/theme21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F291BCAA-FE3B-E143-8E18-8C33385CAE79}"/>
    </a:ext>
  </a:extLst>
</a:theme>
</file>

<file path=ppt/theme/theme22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AD6E92EB-B444-5542-849B-26A8D85CBE3F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30871B35-2F48-0246-A7AE-F07A39DCED0E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297F1405-C9D8-0849-9A6D-3E719AFA3717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A220E81F-097F-4147-91E5-8876380E44C7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634D85CD-D84C-B442-829B-A221C7EA4EA4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21206754-7901-3749-BBC5-F17D9889B81F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9B3605AC-16B8-B64B-B8EB-88F697C62ACF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תוכנית האב - סטטוס - אוגוסט 2017" id="{6F61EC87-A185-CA48-B593-28B58670ABAD}" vid="{F4E31A37-60E0-7D43-9FBF-E102DDDEDD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11E50B610E4C5046B10784ABC990368E" ma:contentTypeVersion="1" ma:contentTypeDescription="צור מסמך חדש." ma:contentTypeScope="" ma:versionID="64fdc5d49ea2a8659226e6991e48d2f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babf43de81bd42ae1d4b6e4e2a05da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'מתזמן תאריך התחלה' הוא עמודת אתר שיוצרת תכונת הפרסום. היא משמשת לציון התאריך והשעה שבהם יופיע הדף לראשונה בפני מבקרי האתר.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description="'תזמון תאריך הסיום' הוא עמודת אתר שיוצרת תכונת הפרסום. היא משמשת לציון התאריך והשעה שבהם הדף לא יופיע עוד בפני מבקרי האתר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942BF1-ADA9-4320-AB50-44CF3D95A065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D5565E5-DDE1-4FA3-8074-6E4C4C518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C2134E-8791-4390-A704-4F543C0DBA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תוכנית האב - סטטוס - אוגוסט 2017</Template>
  <TotalTime>51752</TotalTime>
  <Words>1109</Words>
  <Application>Microsoft Office PowerPoint</Application>
  <PresentationFormat>‫הצגה על המסך (4:3)</PresentationFormat>
  <Paragraphs>284</Paragraphs>
  <Slides>17</Slides>
  <Notes>15</Notes>
  <HiddenSlides>0</HiddenSlides>
  <MMClips>0</MMClips>
  <ScaleCrop>false</ScaleCrop>
  <HeadingPairs>
    <vt:vector size="4" baseType="variant">
      <vt:variant>
        <vt:lpstr>ערכת נושא</vt:lpstr>
      </vt:variant>
      <vt:variant>
        <vt:i4>22</vt:i4>
      </vt:variant>
      <vt:variant>
        <vt:lpstr>כותרות שקופיות</vt:lpstr>
      </vt:variant>
      <vt:variant>
        <vt:i4>17</vt:i4>
      </vt:variant>
    </vt:vector>
  </HeadingPairs>
  <TitlesOfParts>
    <vt:vector size="39" baseType="lpstr">
      <vt:lpstr>תוכנית האב - סטטוס - אוגוסט 2017</vt:lpstr>
      <vt:lpstr>Office Theme</vt:lpstr>
      <vt:lpstr>Custom Design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1_Custom Design</vt:lpstr>
      <vt:lpstr>17_Office Theme</vt:lpstr>
      <vt:lpstr>19_Office Theme</vt:lpstr>
      <vt:lpstr>סיכום עשור לקידום אנרגיות מתחדשות בישראל: עמידה ביעדים ומהפכת הרגולציה </vt:lpstr>
      <vt:lpstr>שקופית 2</vt:lpstr>
      <vt:lpstr>שקופית 3</vt:lpstr>
      <vt:lpstr>יעד הממשלה: 10% מייצור החשמל מאנרגיות מתחדשות עד 2020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תוכנית אב למשק החשמל-נורית גל סמנכ"לית חשמל ורגולציה</dc:title>
  <dc:creator>huda</dc:creator>
  <cp:lastModifiedBy>honi</cp:lastModifiedBy>
  <cp:revision>4033</cp:revision>
  <dcterms:created xsi:type="dcterms:W3CDTF">2017-08-10T05:35:47Z</dcterms:created>
  <dcterms:modified xsi:type="dcterms:W3CDTF">2018-04-09T11:26:52Z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0x01010011E50B610E4C5046B10784ABC990368E</vt:lpwstr>
  </property>
</Properties>
</file>